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64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5" r:id="rId34"/>
    <p:sldId id="306" r:id="rId3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6364"/>
    <a:srgbClr val="F38D08"/>
    <a:srgbClr val="B7B7B8"/>
    <a:srgbClr val="D9D9D8"/>
    <a:srgbClr val="EBAC51"/>
    <a:srgbClr val="00C6E2"/>
    <a:srgbClr val="CD5223"/>
    <a:srgbClr val="CCD33F"/>
    <a:srgbClr val="7F01A5"/>
    <a:srgbClr val="CE60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0"/>
    <p:restoredTop sz="95226" autoAdjust="0"/>
  </p:normalViewPr>
  <p:slideViewPr>
    <p:cSldViewPr snapToGrid="0" snapToObjects="1">
      <p:cViewPr varScale="1">
        <p:scale>
          <a:sx n="78" d="100"/>
          <a:sy n="78" d="100"/>
        </p:scale>
        <p:origin x="94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ich.techosp.it\Med\Oncologia\Chiara%20DP\CART\presentazione%20tossicit&#224;\Copia%20di%20gitt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2000"/>
            </a:pPr>
            <a:r>
              <a:rPr lang="en-US" sz="2000"/>
              <a:t>Patient ICE Trend</a:t>
            </a:r>
          </a:p>
        </c:rich>
      </c:tx>
      <c:layout>
        <c:manualLayout>
          <c:xMode val="edge"/>
          <c:yMode val="edge"/>
          <c:x val="0.35400066034769223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097287287531156E-2"/>
          <c:y val="0.21592814371257493"/>
          <c:w val="0.94022371085218248"/>
          <c:h val="0.53902431617535418"/>
        </c:manualLayout>
      </c:layout>
      <c:lineChart>
        <c:grouping val="standard"/>
        <c:varyColors val="0"/>
        <c:ser>
          <c:idx val="1"/>
          <c:order val="0"/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cat>
            <c:numRef>
              <c:f>Foglio2!$A$2:$A$17</c:f>
              <c:numCache>
                <c:formatCode>d/m/yy\ h:mm;@</c:formatCode>
                <c:ptCount val="16"/>
                <c:pt idx="0">
                  <c:v>43956.375</c:v>
                </c:pt>
                <c:pt idx="1">
                  <c:v>43956.624999999993</c:v>
                </c:pt>
                <c:pt idx="2">
                  <c:v>43956.916666666664</c:v>
                </c:pt>
                <c:pt idx="3">
                  <c:v>43957.083333333336</c:v>
                </c:pt>
                <c:pt idx="4">
                  <c:v>43957.375</c:v>
                </c:pt>
                <c:pt idx="5">
                  <c:v>43957.624999999993</c:v>
                </c:pt>
                <c:pt idx="6">
                  <c:v>43957.916666666664</c:v>
                </c:pt>
                <c:pt idx="7">
                  <c:v>43958.375</c:v>
                </c:pt>
                <c:pt idx="8">
                  <c:v>43958.624999999993</c:v>
                </c:pt>
                <c:pt idx="9">
                  <c:v>43958.833333333336</c:v>
                </c:pt>
                <c:pt idx="10">
                  <c:v>43959.624999999993</c:v>
                </c:pt>
                <c:pt idx="11">
                  <c:v>43959.916666666664</c:v>
                </c:pt>
                <c:pt idx="12">
                  <c:v>43960.375</c:v>
                </c:pt>
                <c:pt idx="13">
                  <c:v>43960.624999999993</c:v>
                </c:pt>
                <c:pt idx="14">
                  <c:v>43960.958333333343</c:v>
                </c:pt>
                <c:pt idx="15">
                  <c:v>43961.375</c:v>
                </c:pt>
              </c:numCache>
            </c:numRef>
          </c:cat>
          <c:val>
            <c:numRef>
              <c:f>Foglio2!$B$2:$B$17</c:f>
              <c:numCache>
                <c:formatCode>General</c:formatCode>
                <c:ptCount val="16"/>
                <c:pt idx="0">
                  <c:v>10</c:v>
                </c:pt>
                <c:pt idx="1">
                  <c:v>10</c:v>
                </c:pt>
                <c:pt idx="2">
                  <c:v>9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</c:v>
                </c:pt>
                <c:pt idx="11">
                  <c:v>9</c:v>
                </c:pt>
                <c:pt idx="12">
                  <c:v>9</c:v>
                </c:pt>
                <c:pt idx="13">
                  <c:v>9</c:v>
                </c:pt>
                <c:pt idx="14">
                  <c:v>9</c:v>
                </c:pt>
                <c:pt idx="15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F08-4E5F-A1E0-697557D8D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27360"/>
        <c:axId val="56988032"/>
      </c:lineChart>
      <c:catAx>
        <c:axId val="56927360"/>
        <c:scaling>
          <c:orientation val="minMax"/>
        </c:scaling>
        <c:delete val="0"/>
        <c:axPos val="b"/>
        <c:numFmt formatCode="d/m/yy\ h:mm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400000"/>
          <a:lstStyle/>
          <a:p>
            <a:pPr>
              <a:defRPr/>
            </a:pPr>
            <a:endParaRPr lang="it-IT"/>
          </a:p>
        </c:txPr>
        <c:crossAx val="56988032"/>
        <c:crosses val="autoZero"/>
        <c:auto val="0"/>
        <c:lblAlgn val="ctr"/>
        <c:lblOffset val="700"/>
        <c:noMultiLvlLbl val="0"/>
      </c:catAx>
      <c:valAx>
        <c:axId val="56988032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it-IT"/>
          </a:p>
        </c:txPr>
        <c:crossAx val="5692736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0.11881</cdr:x>
      <cdr:y>0.02886</cdr:y>
    </cdr:from>
    <cdr:to>
      <cdr:x>0.3207</cdr:x>
      <cdr:y>0.11156</cdr:y>
    </cdr:to>
    <cdr:sp macro="" textlink="">
      <cdr:nvSpPr>
        <cdr:cNvPr id="5" name="CasellaDiTesto 12"/>
        <cdr:cNvSpPr txBox="1"/>
      </cdr:nvSpPr>
      <cdr:spPr>
        <a:xfrm xmlns:a="http://schemas.openxmlformats.org/drawingml/2006/main">
          <a:off x="1028425" y="118143"/>
          <a:ext cx="1747569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600" dirty="0" err="1">
              <a:latin typeface="Arial" panose="020B0604020202020204" pitchFamily="34" charset="0"/>
              <a:cs typeface="Arial" panose="020B0604020202020204" pitchFamily="34" charset="0"/>
            </a:rPr>
            <a:t>Levetiracetam</a:t>
          </a:r>
          <a:endParaRPr lang="it-IT" sz="16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0.15562</cdr:x>
      <cdr:y>0.41697</cdr:y>
    </cdr:from>
    <cdr:to>
      <cdr:x>0.50668</cdr:x>
      <cdr:y>0.49967</cdr:y>
    </cdr:to>
    <cdr:sp macro="" textlink="">
      <cdr:nvSpPr>
        <cdr:cNvPr id="6" name="CasellaDiTesto 13"/>
        <cdr:cNvSpPr txBox="1"/>
      </cdr:nvSpPr>
      <cdr:spPr>
        <a:xfrm xmlns:a="http://schemas.openxmlformats.org/drawingml/2006/main">
          <a:off x="1347054" y="1706938"/>
          <a:ext cx="3038791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600" dirty="0" err="1">
              <a:latin typeface="Arial" panose="020B0604020202020204" pitchFamily="34" charset="0"/>
              <a:cs typeface="Arial" panose="020B0604020202020204" pitchFamily="34" charset="0"/>
            </a:rPr>
            <a:t>Dexamethasone</a:t>
          </a:r>
          <a:r>
            <a:rPr lang="it-IT" sz="1600" dirty="0">
              <a:latin typeface="Arial" panose="020B0604020202020204" pitchFamily="34" charset="0"/>
              <a:cs typeface="Arial" panose="020B0604020202020204" pitchFamily="34" charset="0"/>
            </a:rPr>
            <a:t> 10 mg x 4/die</a:t>
          </a:r>
        </a:p>
      </cdr:txBody>
    </cdr:sp>
  </cdr:relSizeAnchor>
  <cdr:relSizeAnchor xmlns:cdr="http://schemas.openxmlformats.org/drawingml/2006/chartDrawing">
    <cdr:from>
      <cdr:x>0.45361</cdr:x>
      <cdr:y>0.5584</cdr:y>
    </cdr:from>
    <cdr:to>
      <cdr:x>0.75629</cdr:x>
      <cdr:y>0.6411</cdr:y>
    </cdr:to>
    <cdr:sp macro="" textlink="">
      <cdr:nvSpPr>
        <cdr:cNvPr id="7" name="CasellaDiTesto 14"/>
        <cdr:cNvSpPr txBox="1"/>
      </cdr:nvSpPr>
      <cdr:spPr>
        <a:xfrm xmlns:a="http://schemas.openxmlformats.org/drawingml/2006/main">
          <a:off x="3926469" y="2285905"/>
          <a:ext cx="2620012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600" dirty="0" err="1">
              <a:latin typeface="Arial" panose="020B0604020202020204" pitchFamily="34" charset="0"/>
              <a:cs typeface="Arial" panose="020B0604020202020204" pitchFamily="34" charset="0"/>
            </a:rPr>
            <a:t>Methylprednisolone</a:t>
          </a:r>
          <a:r>
            <a:rPr lang="it-IT" sz="1600" dirty="0">
              <a:latin typeface="Arial" panose="020B0604020202020204" pitchFamily="34" charset="0"/>
              <a:cs typeface="Arial" panose="020B0604020202020204" pitchFamily="34" charset="0"/>
            </a:rPr>
            <a:t> 1 g/die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CDE0D-7C02-6B49-9B3C-7972CBAB0460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142A-BCA7-F647-8F33-D522194E59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141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1502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9FF1079-5934-BD47-B5B8-EE89A969FCD7}"/>
              </a:ext>
            </a:extLst>
          </p:cNvPr>
          <p:cNvSpPr/>
          <p:nvPr userDrawn="1"/>
        </p:nvSpPr>
        <p:spPr>
          <a:xfrm>
            <a:off x="1" y="0"/>
            <a:ext cx="1642414" cy="843280"/>
          </a:xfrm>
          <a:prstGeom prst="rect">
            <a:avLst/>
          </a:prstGeom>
          <a:solidFill>
            <a:srgbClr val="22222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55F4E2B-0B0A-144D-8920-3F2D45299449}"/>
              </a:ext>
            </a:extLst>
          </p:cNvPr>
          <p:cNvCxnSpPr>
            <a:cxnSpLocks/>
          </p:cNvCxnSpPr>
          <p:nvPr userDrawn="1"/>
        </p:nvCxnSpPr>
        <p:spPr>
          <a:xfrm>
            <a:off x="-4665" y="850270"/>
            <a:ext cx="12196665" cy="0"/>
          </a:xfrm>
          <a:prstGeom prst="line">
            <a:avLst/>
          </a:prstGeom>
          <a:ln w="38100"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5CBD3C5C-7BA6-4240-820A-B4ED4A8CF4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57" y="256940"/>
            <a:ext cx="1340300" cy="27657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316CC583-1309-0A4C-BBCE-A823C7E7CE54}"/>
              </a:ext>
            </a:extLst>
          </p:cNvPr>
          <p:cNvSpPr/>
          <p:nvPr userDrawn="1"/>
        </p:nvSpPr>
        <p:spPr>
          <a:xfrm>
            <a:off x="1649399" y="0"/>
            <a:ext cx="10542600" cy="843280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B096AE74-7D96-9A40-A324-5F09EC52E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399" y="0"/>
            <a:ext cx="10515600" cy="843280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39409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8002AB-53A8-C840-A2E3-227B8BDE7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FE95E3B-643A-7E48-B716-B1F79B6C0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0B1E80-6637-4C43-98B1-9739EACB6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0FADA3-3F06-5A40-A653-B0AADFC0E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3E7ABB0-EF58-4E44-8D87-A9FABCE5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2087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FB39F9F-32D4-E24A-9C28-9BDF2367F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445E0F-D326-404B-8376-4C40B18DE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3FA9C2-8BB2-3446-8F30-D292F407D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E48187-9F18-D74C-99D4-D13F87C47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5C0DF7-4041-B247-80B8-443E82ADE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73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E5029D-CABA-BD46-892C-C0C829C11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6C2A27-F5FC-144B-8C0B-4B6BD76DF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95C15D-582D-0C48-BDEB-88B40173F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CFEB6C-CA64-E546-90FE-BB7844E73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5A588F-F051-3748-8BAD-2890B4F5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98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EB83F1-444F-4748-BF18-66B041B19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920CE8F-5410-9F43-B035-670F247A0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1D638D-BF98-0749-9F84-7102BD6E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8BA2A6-1BA3-B247-999C-1E72B763A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D2266C-EA73-A143-9639-9FB8E5CF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5783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93EB2B-18E0-DD46-856C-CA4FD80DF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B901CD-AFE9-F94E-B585-B07B3BABC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23518B3-7C7E-FF40-AF3F-A088A9ABA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1FFB6FF-7390-0D42-B97A-C196643E5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24C7FD2-55EA-B542-BEC0-93A08CC75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8B0339-387B-BD47-AEDB-1C900CED8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649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2148E5-200B-3542-8D6A-D8E647B03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ECC428-F9E9-6147-A80D-F0AF645E4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5F2C165-644E-E847-8FAE-476B09DD8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A32B168-E035-4B49-85DA-D13186424F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5332936-4637-5549-BB8A-45CA74E2F7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4116D2B-C910-0A4D-981A-65B3DA997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8BE182-DA04-5845-B614-087556D06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8B65672-6040-714E-9B1F-8B47E6302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228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35D20-5B33-5B48-9632-E19473A7C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89C7990-E9F3-224A-B74C-C21B133F3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ED57C3F-3009-3D4D-B231-E09790523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BDD1331-00B6-B545-9EB0-0D8EBCD72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841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75C9A1-7EBE-4C4E-A8B4-60C10EC0E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84D6C35-4D10-574B-9D41-C359E3730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2C6106-ACA1-C449-BAA2-4976C59E4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53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082D8A-3C5B-E047-A999-306180BB9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02ABEC-3536-F84E-91EB-7D3745BF8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E60BF6C-B860-C949-ADC6-59A2FA26E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BA15C7-990B-8A4D-9809-3473C75A7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994B6FF-D622-3C4E-8E2F-70223B82D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FE53DD7-F3BC-0E47-A160-8B0A1689A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93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20346-B4D6-E340-BBD3-063DB0EBF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C06AF1-19B4-684D-BD0D-01672BB9E2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800C63B-1CF6-2D45-B5B4-139C9728FE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06E7B80-70D7-FA43-9C1B-1F59F3D8D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31A1BF8-6861-6F4A-8018-ABCA01113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B77765F-0422-174D-886B-979280EC7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3439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4DCDEBB-B73B-424C-8CB0-AE0B07C7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E22B8A0-C1B2-3740-BEF9-EEA59544D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28D692-5C6E-EE45-AFF6-BA9C6B833C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A4A8DB4-6D24-434D-AF47-D4DB3C8E07A4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68D769-7756-8C4F-88E5-DD8B9BF5D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DD3FA7-FCA2-664C-90D7-9BFFD932C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43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tif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95DFE515-716E-2345-B792-20BCF7BB45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Immagine che contiene pianta, tavolo, albero, fiore&#10;&#10;Descrizione generata automaticamente">
            <a:extLst>
              <a:ext uri="{FF2B5EF4-FFF2-40B4-BE49-F238E27FC236}">
                <a16:creationId xmlns:a16="http://schemas.microsoft.com/office/drawing/2014/main" id="{BB669210-31F8-484E-99B1-162369A008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80" r="22139" b="2987"/>
          <a:stretch/>
        </p:blipFill>
        <p:spPr>
          <a:xfrm>
            <a:off x="673105" y="2132833"/>
            <a:ext cx="6262750" cy="605822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22" name="Ovale 21">
            <a:extLst>
              <a:ext uri="{FF2B5EF4-FFF2-40B4-BE49-F238E27FC236}">
                <a16:creationId xmlns:a16="http://schemas.microsoft.com/office/drawing/2014/main" id="{9F9BED91-7711-3545-ADCA-A57F5D2352F6}"/>
              </a:ext>
            </a:extLst>
          </p:cNvPr>
          <p:cNvSpPr/>
          <p:nvPr/>
        </p:nvSpPr>
        <p:spPr>
          <a:xfrm>
            <a:off x="2272782" y="908474"/>
            <a:ext cx="2330031" cy="2330031"/>
          </a:xfrm>
          <a:prstGeom prst="ellipse">
            <a:avLst/>
          </a:prstGeom>
          <a:solidFill>
            <a:schemeClr val="bg1">
              <a:alpha val="71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 descr="Immagine che contiene fiore, frutta, albero&#10;&#10;Descrizione generata automaticamente">
            <a:extLst>
              <a:ext uri="{FF2B5EF4-FFF2-40B4-BE49-F238E27FC236}">
                <a16:creationId xmlns:a16="http://schemas.microsoft.com/office/drawing/2014/main" id="{AE4EB5AA-09A8-3841-ABEB-7D4D2D1E7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40" t="2906" r="10948" b="2020"/>
          <a:stretch/>
        </p:blipFill>
        <p:spPr>
          <a:xfrm>
            <a:off x="5936012" y="-744725"/>
            <a:ext cx="5118913" cy="506145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20" name="Ovale 19">
            <a:extLst>
              <a:ext uri="{FF2B5EF4-FFF2-40B4-BE49-F238E27FC236}">
                <a16:creationId xmlns:a16="http://schemas.microsoft.com/office/drawing/2014/main" id="{D9B4B8A7-0030-7C4F-8577-F9ECA11C3EFD}"/>
              </a:ext>
            </a:extLst>
          </p:cNvPr>
          <p:cNvSpPr/>
          <p:nvPr/>
        </p:nvSpPr>
        <p:spPr>
          <a:xfrm>
            <a:off x="7484971" y="3230085"/>
            <a:ext cx="2144051" cy="2144051"/>
          </a:xfrm>
          <a:prstGeom prst="ellipse">
            <a:avLst/>
          </a:prstGeom>
          <a:solidFill>
            <a:schemeClr val="bg1">
              <a:alpha val="71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18914F0-420E-B941-8C7B-91112B4BC026}"/>
              </a:ext>
            </a:extLst>
          </p:cNvPr>
          <p:cNvSpPr/>
          <p:nvPr/>
        </p:nvSpPr>
        <p:spPr>
          <a:xfrm>
            <a:off x="3555263" y="399884"/>
            <a:ext cx="4607170" cy="60582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31800" dist="38100" dir="2700000" sx="101000" sy="101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D58A5A6-72CD-9C44-B7BF-EB15C8002B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1247" y="1349348"/>
            <a:ext cx="2655202" cy="54789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C231072-059F-8B43-937E-2AB74844E45C}"/>
              </a:ext>
            </a:extLst>
          </p:cNvPr>
          <p:cNvSpPr txBox="1"/>
          <p:nvPr/>
        </p:nvSpPr>
        <p:spPr>
          <a:xfrm>
            <a:off x="4053697" y="2607961"/>
            <a:ext cx="3610303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it-IT" sz="1400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 CLINICO</a:t>
            </a:r>
            <a:br>
              <a:rPr lang="it-IT" sz="20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Gestione delle tossicità acute che insorgono dopo trattamento con CAR-T</a:t>
            </a:r>
            <a:endParaRPr lang="en-GB" sz="2000" b="1" dirty="0">
              <a:solidFill>
                <a:srgbClr val="F38D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8F481A84-5691-D242-9B27-2511C3755FFA}"/>
              </a:ext>
            </a:extLst>
          </p:cNvPr>
          <p:cNvCxnSpPr/>
          <p:nvPr/>
        </p:nvCxnSpPr>
        <p:spPr>
          <a:xfrm>
            <a:off x="4053697" y="2509039"/>
            <a:ext cx="3610303" cy="0"/>
          </a:xfrm>
          <a:prstGeom prst="line">
            <a:avLst/>
          </a:prstGeom>
          <a:ln>
            <a:solidFill>
              <a:srgbClr val="2363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DCD79891-48F4-9D4D-A499-0C9665811E2D}"/>
              </a:ext>
            </a:extLst>
          </p:cNvPr>
          <p:cNvCxnSpPr/>
          <p:nvPr/>
        </p:nvCxnSpPr>
        <p:spPr>
          <a:xfrm>
            <a:off x="4053697" y="3886220"/>
            <a:ext cx="3610303" cy="0"/>
          </a:xfrm>
          <a:prstGeom prst="line">
            <a:avLst/>
          </a:prstGeom>
          <a:ln>
            <a:solidFill>
              <a:srgbClr val="2363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>
            <a:extLst>
              <a:ext uri="{FF2B5EF4-FFF2-40B4-BE49-F238E27FC236}">
                <a16:creationId xmlns:a16="http://schemas.microsoft.com/office/drawing/2014/main" id="{1F0C54B3-0B42-044B-96EE-E7213F9F484C}"/>
              </a:ext>
            </a:extLst>
          </p:cNvPr>
          <p:cNvSpPr/>
          <p:nvPr/>
        </p:nvSpPr>
        <p:spPr>
          <a:xfrm>
            <a:off x="3555263" y="4292097"/>
            <a:ext cx="4607170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5500" hangingPunct="0"/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  <a:sym typeface="Helvetica Neue"/>
              </a:rPr>
              <a:t>Chiara De </a:t>
            </a:r>
            <a:r>
              <a:rPr lang="en-GB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  <a:sym typeface="Helvetica Neue"/>
              </a:rPr>
              <a:t>Philippis</a:t>
            </a: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  <a:sym typeface="Helvetica Neue"/>
              </a:rPr>
              <a:t> </a:t>
            </a:r>
          </a:p>
          <a:p>
            <a:pPr algn="ctr">
              <a:spcBef>
                <a:spcPts val="600"/>
              </a:spcBef>
            </a:pPr>
            <a:r>
              <a:rPr lang="en-GB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Ematologia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</a:t>
            </a:r>
            <a:b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</a:br>
            <a:r>
              <a:rPr lang="en-GB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Humanitas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Cancer </a:t>
            </a:r>
            <a:r>
              <a:rPr lang="en-GB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Center</a:t>
            </a:r>
            <a:b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</a:br>
            <a:r>
              <a:rPr lang="en-GB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Humanitas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Clinical and Research Hospital</a:t>
            </a:r>
            <a:b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</a:b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IRCCS </a:t>
            </a:r>
            <a:b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</a:br>
            <a:r>
              <a:rPr lang="en-GB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Rozzano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(MI)</a:t>
            </a:r>
          </a:p>
        </p:txBody>
      </p:sp>
    </p:spTree>
    <p:extLst>
      <p:ext uri="{BB962C8B-B14F-4D97-AF65-F5344CB8AC3E}">
        <p14:creationId xmlns:p14="http://schemas.microsoft.com/office/powerpoint/2010/main" val="1217058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of CRS - EBMT </a:t>
            </a:r>
            <a:r>
              <a:rPr lang="en-US" dirty="0" err="1"/>
              <a:t>guidel</a:t>
            </a:r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A025E59-CAE3-4512-A8F5-35A69B7A154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177" y="1015221"/>
            <a:ext cx="7081645" cy="5497210"/>
          </a:xfrm>
          <a:prstGeom prst="rect">
            <a:avLst/>
          </a:prstGeom>
        </p:spPr>
      </p:pic>
      <p:sp>
        <p:nvSpPr>
          <p:cNvPr id="7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29701D3A-3CDE-442A-8D3C-B48EB33D458F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Yakoub-Agha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I, et al.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Haematologica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2020; 105: 297–316</a:t>
            </a:r>
          </a:p>
        </p:txBody>
      </p:sp>
    </p:spTree>
    <p:extLst>
      <p:ext uri="{BB962C8B-B14F-4D97-AF65-F5344CB8AC3E}">
        <p14:creationId xmlns:p14="http://schemas.microsoft.com/office/powerpoint/2010/main" val="2568886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+2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5077131" y="1047958"/>
            <a:ext cx="2037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 38.2°C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3379752" y="1765714"/>
            <a:ext cx="542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CRS grade 1 (according to ASTCT grading)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3385898" y="2646605"/>
            <a:ext cx="570271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Management: Supportive care</a:t>
            </a:r>
          </a:p>
          <a:p>
            <a:pPr marL="342900" indent="-342900">
              <a:spcAft>
                <a:spcPts val="1800"/>
              </a:spcAft>
              <a:buClr>
                <a:srgbClr val="F38D08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with paracetamol/NSAI-D</a:t>
            </a:r>
          </a:p>
          <a:p>
            <a:pPr marL="342900" indent="-342900">
              <a:spcAft>
                <a:spcPts val="1800"/>
              </a:spcAft>
              <a:buClr>
                <a:srgbClr val="F38D08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Rule out infection (blood tests + imaging)</a:t>
            </a:r>
          </a:p>
          <a:p>
            <a:pPr marL="342900" indent="-342900">
              <a:spcAft>
                <a:spcPts val="1800"/>
              </a:spcAft>
              <a:buClr>
                <a:srgbClr val="F38D08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Large spectrum antibiotics</a:t>
            </a:r>
          </a:p>
          <a:p>
            <a:pPr marL="342900" indent="-342900">
              <a:spcAft>
                <a:spcPts val="1800"/>
              </a:spcAft>
              <a:buClr>
                <a:srgbClr val="F38D08"/>
              </a:buClr>
              <a:buFont typeface="Wingdings" panose="05000000000000000000" pitchFamily="2" charset="2"/>
              <a:buChar char="ü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Transfusional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</a:t>
            </a:r>
          </a:p>
        </p:txBody>
      </p:sp>
    </p:spTree>
    <p:extLst>
      <p:ext uri="{BB962C8B-B14F-4D97-AF65-F5344CB8AC3E}">
        <p14:creationId xmlns:p14="http://schemas.microsoft.com/office/powerpoint/2010/main" val="1682549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CRS: Proposed definition (ASTCT consensus)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983225" y="2646605"/>
            <a:ext cx="1018621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“Supraphysiologic response following any immune-therapy resulting in activation or engagement of endogenous or infused T cells and/or other immune effector cells. 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progressive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include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onset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include hypotension, capillary leak, hypoxia and end organ dysfunction”</a:t>
            </a:r>
          </a:p>
          <a:p>
            <a:pPr>
              <a:spcAft>
                <a:spcPts val="12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E7266C91-E5B2-41AC-8A44-3501DD73E2E0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Lee DW, et al.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Biol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Blood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Marrow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2019; 25: 625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634C4AF1-F5C1-4FB5-9C43-FA4B7D1D4C56}"/>
              </a:ext>
            </a:extLst>
          </p:cNvPr>
          <p:cNvSpPr/>
          <p:nvPr/>
        </p:nvSpPr>
        <p:spPr>
          <a:xfrm>
            <a:off x="574187" y="2337856"/>
            <a:ext cx="11001270" cy="2600208"/>
          </a:xfrm>
          <a:prstGeom prst="roundRect">
            <a:avLst/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5308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+3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252B251-828A-4D13-A16A-B1F4E4817AB3}"/>
              </a:ext>
            </a:extLst>
          </p:cNvPr>
          <p:cNvSpPr/>
          <p:nvPr/>
        </p:nvSpPr>
        <p:spPr>
          <a:xfrm>
            <a:off x="1908953" y="2756652"/>
            <a:ext cx="2067195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FEVER 38.3°C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PA 80/40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FC 100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SpO</a:t>
            </a:r>
            <a:r>
              <a:rPr lang="pt-BR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97%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2C1D3D5B-0A75-4B8E-8381-CEBA9C306660}"/>
              </a:ext>
            </a:extLst>
          </p:cNvPr>
          <p:cNvSpPr/>
          <p:nvPr/>
        </p:nvSpPr>
        <p:spPr>
          <a:xfrm>
            <a:off x="5411657" y="3275370"/>
            <a:ext cx="5043949" cy="501445"/>
          </a:xfrm>
          <a:prstGeom prst="roundRect">
            <a:avLst>
              <a:gd name="adj" fmla="val 26471"/>
            </a:avLst>
          </a:prstGeom>
          <a:solidFill>
            <a:srgbClr val="F38D08"/>
          </a:solidFill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0.9% </a:t>
            </a:r>
            <a:r>
              <a:rPr kumimoji="0" lang="it-IT" b="1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normal</a:t>
            </a:r>
            <a:r>
              <a:rPr kumimoji="0" lang="it-IT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saline </a:t>
            </a:r>
            <a:r>
              <a:rPr kumimoji="0" lang="it-IT" b="1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bolus</a:t>
            </a:r>
            <a:r>
              <a:rPr kumimoji="0" lang="it-IT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of</a:t>
            </a:r>
            <a:r>
              <a:rPr kumimoji="0" lang="it-IT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1L in 1 hour</a:t>
            </a:r>
            <a:endParaRPr kumimoji="0" lang="it-IT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9C59478-24CE-4ED2-89CC-D5D90CFDA0F8}"/>
              </a:ext>
            </a:extLst>
          </p:cNvPr>
          <p:cNvSpPr txBox="1"/>
          <p:nvPr/>
        </p:nvSpPr>
        <p:spPr>
          <a:xfrm>
            <a:off x="4644320" y="1047958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80/40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8BA13CA2-D92F-45EF-8B5E-279B9F4D2521}"/>
              </a:ext>
            </a:extLst>
          </p:cNvPr>
          <p:cNvSpPr/>
          <p:nvPr/>
        </p:nvSpPr>
        <p:spPr>
          <a:xfrm>
            <a:off x="1655736" y="2545327"/>
            <a:ext cx="2438400" cy="2025445"/>
          </a:xfrm>
          <a:prstGeom prst="roundRect">
            <a:avLst/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236364"/>
              </a:solidFill>
            </a:endParaRP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702367EE-6C1F-4B55-A145-998421F80806}"/>
              </a:ext>
            </a:extLst>
          </p:cNvPr>
          <p:cNvSpPr/>
          <p:nvPr/>
        </p:nvSpPr>
        <p:spPr>
          <a:xfrm>
            <a:off x="4487425" y="3325759"/>
            <a:ext cx="688258" cy="400666"/>
          </a:xfrm>
          <a:prstGeom prst="rightArrow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F7C0E0A9-36C9-4BD2-B15F-9E85A73F14E9}"/>
              </a:ext>
            </a:extLst>
          </p:cNvPr>
          <p:cNvSpPr/>
          <p:nvPr/>
        </p:nvSpPr>
        <p:spPr>
          <a:xfrm rot="5400000">
            <a:off x="7541646" y="4095202"/>
            <a:ext cx="688258" cy="400666"/>
          </a:xfrm>
          <a:prstGeom prst="rightArrow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02F50460-5C2B-4DA5-81AB-904B45E83BF4}"/>
              </a:ext>
            </a:extLst>
          </p:cNvPr>
          <p:cNvSpPr/>
          <p:nvPr/>
        </p:nvSpPr>
        <p:spPr>
          <a:xfrm>
            <a:off x="6936962" y="4814255"/>
            <a:ext cx="1897625" cy="501445"/>
          </a:xfrm>
          <a:prstGeom prst="roundRect">
            <a:avLst>
              <a:gd name="adj" fmla="val 26471"/>
            </a:avLst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PA 110/70</a:t>
            </a:r>
          </a:p>
        </p:txBody>
      </p:sp>
    </p:spTree>
    <p:extLst>
      <p:ext uri="{BB962C8B-B14F-4D97-AF65-F5344CB8AC3E}">
        <p14:creationId xmlns:p14="http://schemas.microsoft.com/office/powerpoint/2010/main" val="3199053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ASTCT CRS consensus grading</a:t>
            </a:r>
          </a:p>
        </p:txBody>
      </p:sp>
      <p:pic>
        <p:nvPicPr>
          <p:cNvPr id="7" name="image.png" descr="image.png">
            <a:extLst>
              <a:ext uri="{FF2B5EF4-FFF2-40B4-BE49-F238E27FC236}">
                <a16:creationId xmlns:a16="http://schemas.microsoft.com/office/drawing/2014/main" id="{7EEF640B-0729-4E23-8C02-38112AB86A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8034"/>
          <a:stretch/>
        </p:blipFill>
        <p:spPr>
          <a:xfrm>
            <a:off x="544220" y="1582994"/>
            <a:ext cx="11103559" cy="3862334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C663118C-D07F-417B-B573-44F20A673937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Lee DW, et al.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Biol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Blood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Marrow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2019; 25: 625</a:t>
            </a:r>
          </a:p>
        </p:txBody>
      </p:sp>
    </p:spTree>
    <p:extLst>
      <p:ext uri="{BB962C8B-B14F-4D97-AF65-F5344CB8AC3E}">
        <p14:creationId xmlns:p14="http://schemas.microsoft.com/office/powerpoint/2010/main" val="773352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+3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4644320" y="1047958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80/40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3385898" y="1765714"/>
            <a:ext cx="542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CRS grade 2 (according to ASTCT grading)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563880" y="2810115"/>
            <a:ext cx="108585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>
              <a:spcAft>
                <a:spcPts val="12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would you manage the patient at this time?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+ optimize 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+ infuse blood products + infuse methylprednisolone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+ optimize 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+ infuse blood products 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+ optimize 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+ infuse blood products + infuse tocilizumab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+ optimize 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+ infuse blood products + infuse dexamethasone</a:t>
            </a:r>
          </a:p>
        </p:txBody>
      </p:sp>
    </p:spTree>
    <p:extLst>
      <p:ext uri="{BB962C8B-B14F-4D97-AF65-F5344CB8AC3E}">
        <p14:creationId xmlns:p14="http://schemas.microsoft.com/office/powerpoint/2010/main" val="2433807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+3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4644320" y="1047958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80/40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3385898" y="1765714"/>
            <a:ext cx="542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CRS grade 2 (according to ASTCT grading)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563880" y="2810115"/>
            <a:ext cx="108585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 answer to question 2: C</a:t>
            </a:r>
          </a:p>
          <a:p>
            <a:pPr>
              <a:spcAft>
                <a:spcPts val="12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would you manage the patient at this time?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+ optimize 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+ infuse blood products + infuse methylprednisolone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+ optimize 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+ infuse blood products 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fever + optimize O</a:t>
            </a:r>
            <a:r>
              <a:rPr lang="en-US" b="1" baseline="-25000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support + infuse blood products + infuse tocilizumab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+ optimize 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+ infuse blood products + infuse dexamethasone</a:t>
            </a:r>
          </a:p>
        </p:txBody>
      </p:sp>
    </p:spTree>
    <p:extLst>
      <p:ext uri="{BB962C8B-B14F-4D97-AF65-F5344CB8AC3E}">
        <p14:creationId xmlns:p14="http://schemas.microsoft.com/office/powerpoint/2010/main" val="632047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+3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4644320" y="1047958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80/40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3385897" y="1765714"/>
            <a:ext cx="5420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CRS grade 2 (according to ASTCT grading)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2261418" y="3072766"/>
            <a:ext cx="789530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Management: 0.9% normal saline bolus of 1L in 1 hour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According to ongoing guidelines: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tocilizumab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(anti-IL-6 receptor antagonist) 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Rational for </a:t>
            </a: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earlier use of toci</a:t>
            </a:r>
            <a:r>
              <a:rPr lang="en-US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lizumab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without waiting until later stage in the course of CRS: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available data support that tocilizumab does not affect CAR-T expansion or persistence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309A33B3-D5B3-4A8B-AD02-FBDAECA4D196}"/>
              </a:ext>
            </a:extLst>
          </p:cNvPr>
          <p:cNvSpPr/>
          <p:nvPr/>
        </p:nvSpPr>
        <p:spPr>
          <a:xfrm>
            <a:off x="1960536" y="2806346"/>
            <a:ext cx="8314174" cy="3161831"/>
          </a:xfrm>
          <a:prstGeom prst="roundRect">
            <a:avLst/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2363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43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Tocilizumab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1649399" y="1194804"/>
            <a:ext cx="546673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Vials</a:t>
            </a:r>
          </a:p>
          <a:p>
            <a:pPr marL="285750" indent="-285750">
              <a:spcAft>
                <a:spcPts val="6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80 mg/4 mL</a:t>
            </a:r>
          </a:p>
          <a:p>
            <a:pPr marL="285750" indent="-285750">
              <a:spcAft>
                <a:spcPts val="6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200 mg/10 mL</a:t>
            </a:r>
          </a:p>
          <a:p>
            <a:pPr marL="285750" indent="-285750">
              <a:spcAft>
                <a:spcPts val="6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400 mg/20 mL</a:t>
            </a:r>
          </a:p>
          <a:p>
            <a:pPr>
              <a:spcAft>
                <a:spcPts val="6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</a:p>
          <a:p>
            <a:pPr marL="285750" indent="-285750">
              <a:spcAft>
                <a:spcPts val="6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20 mg/mL</a:t>
            </a:r>
          </a:p>
          <a:p>
            <a:pPr>
              <a:spcAft>
                <a:spcPts val="6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</a:p>
          <a:p>
            <a:pPr marL="285750" indent="-285750">
              <a:spcAft>
                <a:spcPts val="6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&lt;30 Kg: 12 mg/Kg</a:t>
            </a:r>
          </a:p>
          <a:p>
            <a:pPr marL="285750" indent="-285750">
              <a:spcAft>
                <a:spcPts val="6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≥30 Kg: 8 mg/Kg iv (max 800 mg)</a:t>
            </a:r>
          </a:p>
          <a:p>
            <a:pPr>
              <a:spcAft>
                <a:spcPts val="6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Infusion</a:t>
            </a:r>
          </a:p>
          <a:p>
            <a:pPr marL="285750" indent="-285750">
              <a:spcAft>
                <a:spcPts val="6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Over 1h</a:t>
            </a:r>
          </a:p>
          <a:p>
            <a:pPr marL="285750" indent="-285750">
              <a:spcAft>
                <a:spcPts val="6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a dedicated line</a:t>
            </a:r>
          </a:p>
        </p:txBody>
      </p:sp>
      <p:cxnSp>
        <p:nvCxnSpPr>
          <p:cNvPr id="8" name="Connettore 1 19">
            <a:extLst>
              <a:ext uri="{FF2B5EF4-FFF2-40B4-BE49-F238E27FC236}">
                <a16:creationId xmlns:a16="http://schemas.microsoft.com/office/drawing/2014/main" id="{68E74AD6-BC67-4F7D-A458-9BDA98D48D22}"/>
              </a:ext>
            </a:extLst>
          </p:cNvPr>
          <p:cNvCxnSpPr/>
          <p:nvPr/>
        </p:nvCxnSpPr>
        <p:spPr>
          <a:xfrm>
            <a:off x="563880" y="2753960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19">
            <a:extLst>
              <a:ext uri="{FF2B5EF4-FFF2-40B4-BE49-F238E27FC236}">
                <a16:creationId xmlns:a16="http://schemas.microsoft.com/office/drawing/2014/main" id="{521DC2EA-3CA3-49D6-BA06-D15780B8EBDF}"/>
              </a:ext>
            </a:extLst>
          </p:cNvPr>
          <p:cNvCxnSpPr/>
          <p:nvPr/>
        </p:nvCxnSpPr>
        <p:spPr>
          <a:xfrm>
            <a:off x="563880" y="3835509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9">
            <a:extLst>
              <a:ext uri="{FF2B5EF4-FFF2-40B4-BE49-F238E27FC236}">
                <a16:creationId xmlns:a16="http://schemas.microsoft.com/office/drawing/2014/main" id="{922CF53F-03A1-48FB-89D0-BA13B7E95CDD}"/>
              </a:ext>
            </a:extLst>
          </p:cNvPr>
          <p:cNvCxnSpPr/>
          <p:nvPr/>
        </p:nvCxnSpPr>
        <p:spPr>
          <a:xfrm>
            <a:off x="563880" y="524152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8D7B50D6-AB37-4229-B8F5-F7CA42C061CF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RCP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Tocilizumab</a:t>
            </a:r>
            <a:endParaRPr lang="it-IT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523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+4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3464068" y="3317947"/>
            <a:ext cx="546673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persistance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of fever after 8 hours from the first dose of tocilizumab…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2 DOSES of tocilizumab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were administered to the patient </a:t>
            </a:r>
          </a:p>
        </p:txBody>
      </p:sp>
      <p:cxnSp>
        <p:nvCxnSpPr>
          <p:cNvPr id="7" name="Connettore 1 19">
            <a:extLst>
              <a:ext uri="{FF2B5EF4-FFF2-40B4-BE49-F238E27FC236}">
                <a16:creationId xmlns:a16="http://schemas.microsoft.com/office/drawing/2014/main" id="{BE94D979-FFDE-4DFD-BCCF-66B5D956F385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604594A-A65A-43A7-BBBD-4D33D4750193}"/>
              </a:ext>
            </a:extLst>
          </p:cNvPr>
          <p:cNvSpPr txBox="1"/>
          <p:nvPr/>
        </p:nvSpPr>
        <p:spPr>
          <a:xfrm>
            <a:off x="4540125" y="1047958"/>
            <a:ext cx="3111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Persistence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1AC6A38-4A58-40FE-83F4-A4FCED1A8273}"/>
              </a:ext>
            </a:extLst>
          </p:cNvPr>
          <p:cNvSpPr txBox="1"/>
          <p:nvPr/>
        </p:nvSpPr>
        <p:spPr>
          <a:xfrm>
            <a:off x="3385898" y="1765714"/>
            <a:ext cx="542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CRS grade 2 (according to ASTCT grading)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2FFDCC2F-352D-4839-B793-6F0EE9AA7BFF}"/>
              </a:ext>
            </a:extLst>
          </p:cNvPr>
          <p:cNvSpPr/>
          <p:nvPr/>
        </p:nvSpPr>
        <p:spPr>
          <a:xfrm>
            <a:off x="3261195" y="3036844"/>
            <a:ext cx="5669610" cy="1911069"/>
          </a:xfrm>
          <a:prstGeom prst="roundRect">
            <a:avLst/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2363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652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Medical</a:t>
            </a:r>
            <a:r>
              <a:rPr lang="it-IT" dirty="0"/>
              <a:t> history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252B251-828A-4D13-A16A-B1F4E4817AB3}"/>
              </a:ext>
            </a:extLst>
          </p:cNvPr>
          <p:cNvSpPr/>
          <p:nvPr/>
        </p:nvSpPr>
        <p:spPr>
          <a:xfrm>
            <a:off x="214493" y="1130733"/>
            <a:ext cx="5995387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rgbClr val="F38D08"/>
              </a:buClr>
            </a:pPr>
            <a:r>
              <a:rPr lang="it-IT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it-IT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29 </a:t>
            </a:r>
            <a:r>
              <a:rPr lang="it-IT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it-IT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04/2019: </a:t>
            </a:r>
            <a:r>
              <a:rPr lang="it-IT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PMBCL stage IIXB, R-IPI 1 (LDH), NCCN-IPI 1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05/2019–11/2019: </a:t>
            </a:r>
            <a:r>
              <a:rPr lang="it-IT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R-CHOP x 6 + 2 rituximab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12/2019: </a:t>
            </a:r>
            <a:r>
              <a:rPr lang="it-IT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01/2020–02/2020: </a:t>
            </a:r>
            <a:r>
              <a:rPr lang="it-IT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R-DHAP x 2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03/2020: </a:t>
            </a:r>
            <a:r>
              <a:rPr lang="it-IT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endParaRPr lang="it-IT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13/03/2020: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lymphocyte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apheresis</a:t>
            </a:r>
            <a:endParaRPr lang="it-IT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Bridging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therapy: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mediastinal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RT (30Gy in 15fz)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23/04/2020: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lymphodepleting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therapy (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Flu-Cy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fludarabin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30 mg/m</a:t>
            </a:r>
            <a:r>
              <a:rPr lang="it-IT" sz="16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cyclophosphamide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500 mg/m</a:t>
            </a:r>
            <a:r>
              <a:rPr lang="it-IT" sz="16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spcBef>
                <a:spcPts val="1200"/>
              </a:spcBef>
              <a:buClr>
                <a:srgbClr val="F38D08"/>
              </a:buClr>
            </a:pPr>
            <a:endParaRPr lang="it-IT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buClr>
                <a:srgbClr val="F38D08"/>
              </a:buClr>
            </a:pPr>
            <a:r>
              <a:rPr lang="it-IT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dates</a:t>
            </a:r>
            <a:r>
              <a:rPr lang="it-IT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agreed</a:t>
            </a:r>
            <a:r>
              <a:rPr lang="it-IT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 + ICU !!!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BFFC349-1393-4ABD-86C4-34AE22CFB12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9597" y="1312262"/>
            <a:ext cx="4926038" cy="4958340"/>
          </a:xfrm>
          <a:prstGeom prst="rect">
            <a:avLst/>
          </a:prstGeom>
        </p:spPr>
      </p:pic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CF32CE0D-2EB4-4572-9638-87ED5FF29309}"/>
              </a:ext>
            </a:extLst>
          </p:cNvPr>
          <p:cNvSpPr/>
          <p:nvPr/>
        </p:nvSpPr>
        <p:spPr>
          <a:xfrm>
            <a:off x="6209879" y="1011494"/>
            <a:ext cx="5569165" cy="5566287"/>
          </a:xfrm>
          <a:prstGeom prst="roundRect">
            <a:avLst>
              <a:gd name="adj" fmla="val 5185"/>
            </a:avLst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9952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+7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2223608" y="2575181"/>
            <a:ext cx="546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Ideomotor impairment and dysgraphia</a:t>
            </a:r>
          </a:p>
        </p:txBody>
      </p:sp>
      <p:cxnSp>
        <p:nvCxnSpPr>
          <p:cNvPr id="7" name="Connettore 1 19">
            <a:extLst>
              <a:ext uri="{FF2B5EF4-FFF2-40B4-BE49-F238E27FC236}">
                <a16:creationId xmlns:a16="http://schemas.microsoft.com/office/drawing/2014/main" id="{BE94D979-FFDE-4DFD-BCCF-66B5D956F385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604594A-A65A-43A7-BBBD-4D33D4750193}"/>
              </a:ext>
            </a:extLst>
          </p:cNvPr>
          <p:cNvSpPr txBox="1"/>
          <p:nvPr/>
        </p:nvSpPr>
        <p:spPr>
          <a:xfrm>
            <a:off x="4540125" y="1047958"/>
            <a:ext cx="3111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Persistence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4EE2AE66-6AA3-4707-BAB4-F9D7DB0303F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0692" y="3540569"/>
            <a:ext cx="5858508" cy="86027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1AC6A38-4A58-40FE-83F4-A4FCED1A8273}"/>
              </a:ext>
            </a:extLst>
          </p:cNvPr>
          <p:cNvSpPr txBox="1"/>
          <p:nvPr/>
        </p:nvSpPr>
        <p:spPr>
          <a:xfrm>
            <a:off x="4501652" y="1765714"/>
            <a:ext cx="3188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Neurological impairment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33FD638-639C-436B-8403-08181EB09126}"/>
              </a:ext>
            </a:extLst>
          </p:cNvPr>
          <p:cNvSpPr txBox="1"/>
          <p:nvPr/>
        </p:nvSpPr>
        <p:spPr>
          <a:xfrm>
            <a:off x="2723534" y="3127861"/>
            <a:ext cx="546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Basal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A8EB09C4-6996-4D46-B118-023CFCA573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0692" y="4636525"/>
            <a:ext cx="5583205" cy="710164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5C84B0B4-073D-45E1-B1D3-37377F55B11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4489" y="5645950"/>
            <a:ext cx="3524130" cy="104549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830B529-1ACA-4A2C-A411-9AB186107633}"/>
              </a:ext>
            </a:extLst>
          </p:cNvPr>
          <p:cNvSpPr txBox="1"/>
          <p:nvPr/>
        </p:nvSpPr>
        <p:spPr>
          <a:xfrm>
            <a:off x="2723534" y="4231943"/>
            <a:ext cx="546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05/05/2020 h 20:00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12D0A43-D541-4F8C-A36F-5DB3941BA912}"/>
              </a:ext>
            </a:extLst>
          </p:cNvPr>
          <p:cNvSpPr txBox="1"/>
          <p:nvPr/>
        </p:nvSpPr>
        <p:spPr>
          <a:xfrm>
            <a:off x="2723534" y="5423282"/>
            <a:ext cx="546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05/05/2020 h 22:00 </a:t>
            </a:r>
          </a:p>
        </p:txBody>
      </p:sp>
    </p:spTree>
    <p:extLst>
      <p:ext uri="{BB962C8B-B14F-4D97-AF65-F5344CB8AC3E}">
        <p14:creationId xmlns:p14="http://schemas.microsoft.com/office/powerpoint/2010/main" val="4504603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ASTCT grading criteria for ICANS: ICE score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8156394" y="2197123"/>
            <a:ext cx="357742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Scoring: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10, no impairment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7–9, grade 1 ICANS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3–6, grade 2 ICANS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0–2, grade 3 ICANS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0, patient unarousable and unable to perform ICE, grade 4 ICANS</a:t>
            </a:r>
          </a:p>
        </p:txBody>
      </p:sp>
      <p:sp>
        <p:nvSpPr>
          <p:cNvPr id="19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7E28E00F-3FA4-4A20-A7D0-44659536A694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Lee DW, et al.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Biol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Blood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Marrow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2019; 25: 625</a:t>
            </a:r>
          </a:p>
        </p:txBody>
      </p:sp>
      <p:graphicFrame>
        <p:nvGraphicFramePr>
          <p:cNvPr id="3" name="Tabella 4">
            <a:extLst>
              <a:ext uri="{FF2B5EF4-FFF2-40B4-BE49-F238E27FC236}">
                <a16:creationId xmlns:a16="http://schemas.microsoft.com/office/drawing/2014/main" id="{70C2627A-4BFE-48CA-9FC0-98658F395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440121"/>
              </p:ext>
            </p:extLst>
          </p:nvPr>
        </p:nvGraphicFramePr>
        <p:xfrm>
          <a:off x="839549" y="2197123"/>
          <a:ext cx="7186851" cy="3095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6851">
                  <a:extLst>
                    <a:ext uri="{9D8B030D-6E8A-4147-A177-3AD203B41FA5}">
                      <a16:colId xmlns:a16="http://schemas.microsoft.com/office/drawing/2014/main" val="2578020139"/>
                    </a:ext>
                  </a:extLst>
                </a:gridCol>
              </a:tblGrid>
              <a:tr h="410584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ICE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63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405233"/>
                  </a:ext>
                </a:extLst>
              </a:tr>
              <a:tr h="2685015"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Orientation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orientation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city, hospital: 4 points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Naming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ability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name 3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objects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point to clock,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button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 3 points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Following </a:t>
                      </a:r>
                      <a:r>
                        <a:rPr lang="it-IT" sz="16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commands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ability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follow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simple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commands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«Show me 2 fingers» or «Close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eyes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stick out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tongue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»: 1 point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Writing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ability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write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 standard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sentence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«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Our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national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bird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bad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eagle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»): 1 point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Attention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ability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backwards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from 100 by 10: 1 point</a:t>
                      </a:r>
                      <a:endParaRPr lang="it-IT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649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91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ASTCT grading criteria for ICANS</a:t>
            </a:r>
          </a:p>
        </p:txBody>
      </p:sp>
      <p:sp>
        <p:nvSpPr>
          <p:cNvPr id="19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7E28E00F-3FA4-4A20-A7D0-44659536A694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Lee DW, et al.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Biol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Blood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Marrow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2019; 25: 625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4D99FFE-394C-4326-A236-D35BDC9EA97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464" y="1533374"/>
            <a:ext cx="11723509" cy="343165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BC35E44-500F-4F8C-8856-F6E692A64999}"/>
              </a:ext>
            </a:extLst>
          </p:cNvPr>
          <p:cNvSpPr txBox="1"/>
          <p:nvPr/>
        </p:nvSpPr>
        <p:spPr>
          <a:xfrm>
            <a:off x="3257657" y="5185652"/>
            <a:ext cx="5676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ICANS grade 1 (according to ASTCT grading)</a:t>
            </a:r>
          </a:p>
        </p:txBody>
      </p:sp>
    </p:spTree>
    <p:extLst>
      <p:ext uri="{BB962C8B-B14F-4D97-AF65-F5344CB8AC3E}">
        <p14:creationId xmlns:p14="http://schemas.microsoft.com/office/powerpoint/2010/main" val="2246986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of ICANS - EBMT guidelines</a:t>
            </a:r>
          </a:p>
        </p:txBody>
      </p:sp>
      <p:sp>
        <p:nvSpPr>
          <p:cNvPr id="19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7E28E00F-3FA4-4A20-A7D0-44659536A694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Yakoub-Agha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I, et al.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Haematologica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2020; 105: 297–316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40806D5-3277-4A50-B20B-7107D4AA423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40428" y="1000024"/>
            <a:ext cx="7111143" cy="550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99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+7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3384359" y="1047958"/>
            <a:ext cx="5423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Ideomotor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impairment + </a:t>
            </a:r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dysgraphia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3300137" y="1765714"/>
            <a:ext cx="5591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ICANS grade 1 (according to ASTCT grading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2261418" y="2794727"/>
            <a:ext cx="789530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levetiracetam as prophylactic anticonvulsant therapy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Symptomatic measures: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Suspend oral nutrition 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Replace oral drugs by IV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Search for differential diagnosis: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EEG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MRI</a:t>
            </a:r>
          </a:p>
          <a:p>
            <a:pPr marL="285750" indent="-285750">
              <a:spcAft>
                <a:spcPts val="1200"/>
              </a:spcAft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Lumbar puncture for diagnosis of bacterial, fungal or viral CNS infection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309A33B3-D5B3-4A8B-AD02-FBDAECA4D196}"/>
              </a:ext>
            </a:extLst>
          </p:cNvPr>
          <p:cNvSpPr/>
          <p:nvPr/>
        </p:nvSpPr>
        <p:spPr>
          <a:xfrm>
            <a:off x="2035277" y="2648211"/>
            <a:ext cx="8121446" cy="3762376"/>
          </a:xfrm>
          <a:prstGeom prst="roundRect">
            <a:avLst>
              <a:gd name="adj" fmla="val 5430"/>
            </a:avLst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2363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2402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+7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1790399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4875152" y="1047958"/>
            <a:ext cx="2441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hours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3541453" y="3106914"/>
            <a:ext cx="510909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Worsening of symptoms ...</a:t>
            </a: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eyes only to tactile stimulus-GCS9</a:t>
            </a: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fever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68130A37-13BF-4FA3-A1C8-2DBBA703F4D3}"/>
              </a:ext>
            </a:extLst>
          </p:cNvPr>
          <p:cNvSpPr/>
          <p:nvPr/>
        </p:nvSpPr>
        <p:spPr>
          <a:xfrm>
            <a:off x="3382296" y="2856942"/>
            <a:ext cx="5437239" cy="2210659"/>
          </a:xfrm>
          <a:prstGeom prst="roundRect">
            <a:avLst>
              <a:gd name="adj" fmla="val 5430"/>
            </a:avLst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2363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50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ASTCT grading criteria for ICANS</a:t>
            </a:r>
          </a:p>
        </p:txBody>
      </p:sp>
      <p:sp>
        <p:nvSpPr>
          <p:cNvPr id="19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7E28E00F-3FA4-4A20-A7D0-44659536A694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Lee DW, et al.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Biol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Blood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Marrow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2019; 25: 625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4D99FFE-394C-4326-A236-D35BDC9EA97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464" y="1533374"/>
            <a:ext cx="11723509" cy="343165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BC35E44-500F-4F8C-8856-F6E692A64999}"/>
              </a:ext>
            </a:extLst>
          </p:cNvPr>
          <p:cNvSpPr txBox="1"/>
          <p:nvPr/>
        </p:nvSpPr>
        <p:spPr>
          <a:xfrm>
            <a:off x="1136147" y="5185652"/>
            <a:ext cx="9919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 0 may be classified as grade 3 ICANS if patient is awake with global aphasia</a:t>
            </a:r>
          </a:p>
        </p:txBody>
      </p:sp>
    </p:spTree>
    <p:extLst>
      <p:ext uri="{BB962C8B-B14F-4D97-AF65-F5344CB8AC3E}">
        <p14:creationId xmlns:p14="http://schemas.microsoft.com/office/powerpoint/2010/main" val="2862912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+7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4644320" y="1047958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80/40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5112396" y="1765714"/>
            <a:ext cx="1967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ICANS grade 3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563880" y="2810115"/>
            <a:ext cx="108585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>
              <a:spcAft>
                <a:spcPts val="12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would you manage the patient at this time?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Symptomatic measures + infuse IV tocilizumab 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Symptomatic measures + infuse IV tocilizumab + dexamethasone 10 mg x 4/die x 3 days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Symptomatic measures + dexamethasone 10 mg x 4/die x 3 days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Transfer to ICU</a:t>
            </a:r>
          </a:p>
        </p:txBody>
      </p:sp>
    </p:spTree>
    <p:extLst>
      <p:ext uri="{BB962C8B-B14F-4D97-AF65-F5344CB8AC3E}">
        <p14:creationId xmlns:p14="http://schemas.microsoft.com/office/powerpoint/2010/main" val="39379828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+7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4644320" y="1047958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80/40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5112396" y="1765714"/>
            <a:ext cx="1967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ICANS grade 3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563880" y="2810115"/>
            <a:ext cx="108585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 answers to question 3: C and D</a:t>
            </a:r>
          </a:p>
          <a:p>
            <a:pPr>
              <a:spcAft>
                <a:spcPts val="12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would you manage the patient at this time?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Symptomatic measures + infuse IV tocilizumab 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Symptomatic measures + infuse IV tocilizumab + dexamethasone 10 mg x 4/die x 3 days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Symptomatic measures + dexamethasone 10 mg x 4/die x 3 days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 to ICU</a:t>
            </a:r>
          </a:p>
        </p:txBody>
      </p:sp>
    </p:spTree>
    <p:extLst>
      <p:ext uri="{BB962C8B-B14F-4D97-AF65-F5344CB8AC3E}">
        <p14:creationId xmlns:p14="http://schemas.microsoft.com/office/powerpoint/2010/main" val="33073967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+7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3384359" y="1047958"/>
            <a:ext cx="5423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Ideomotor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impairment + </a:t>
            </a:r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dysgraphia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5112396" y="1765714"/>
            <a:ext cx="1967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ICANS grade 3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3288889" y="3183361"/>
            <a:ext cx="584036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ICANS grade 3 (according to ASTCT grading)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Starting dexamethasone 10 mg x 4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Transfer to ICU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309A33B3-D5B3-4A8B-AD02-FBDAECA4D196}"/>
              </a:ext>
            </a:extLst>
          </p:cNvPr>
          <p:cNvSpPr/>
          <p:nvPr/>
        </p:nvSpPr>
        <p:spPr>
          <a:xfrm>
            <a:off x="3062748" y="3036845"/>
            <a:ext cx="6066504" cy="1609153"/>
          </a:xfrm>
          <a:prstGeom prst="roundRect">
            <a:avLst>
              <a:gd name="adj" fmla="val 5430"/>
            </a:avLst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2363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297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D72A7AE6-39F3-4D6C-9A4B-8358B47FFC43}"/>
              </a:ext>
            </a:extLst>
          </p:cNvPr>
          <p:cNvSpPr/>
          <p:nvPr/>
        </p:nvSpPr>
        <p:spPr>
          <a:xfrm>
            <a:off x="2845530" y="4145474"/>
            <a:ext cx="6500939" cy="2225820"/>
          </a:xfrm>
          <a:prstGeom prst="roundRect">
            <a:avLst/>
          </a:prstGeom>
          <a:solidFill>
            <a:srgbClr val="2363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Day 0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252B251-828A-4D13-A16A-B1F4E4817AB3}"/>
              </a:ext>
            </a:extLst>
          </p:cNvPr>
          <p:cNvSpPr/>
          <p:nvPr/>
        </p:nvSpPr>
        <p:spPr>
          <a:xfrm>
            <a:off x="3212820" y="1082748"/>
            <a:ext cx="650093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rgbClr val="F38D08"/>
              </a:buClr>
            </a:pPr>
            <a:r>
              <a:rPr lang="it-IT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28/04/2020 CAR-T </a:t>
            </a:r>
            <a:r>
              <a:rPr lang="it-IT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infusion</a:t>
            </a:r>
            <a:endParaRPr lang="it-IT" sz="1600" b="1" dirty="0">
              <a:solidFill>
                <a:srgbClr val="F38D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WBC 1.2 x10</a:t>
            </a:r>
            <a:r>
              <a:rPr lang="it-IT" sz="16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/L, PCR 0.8 mg/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endParaRPr lang="it-IT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Renal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  <a:endParaRPr lang="it-IT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infections</a:t>
            </a:r>
            <a:endParaRPr lang="it-IT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 110/70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 80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</a:t>
            </a:r>
            <a:r>
              <a:rPr lang="it-IT" sz="1600" baseline="-25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99%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it-IT" sz="16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Patient’s</a:t>
            </a:r>
            <a:r>
              <a:rPr lang="it-IT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identity check</a:t>
            </a:r>
          </a:p>
          <a:p>
            <a:pPr marL="285750" indent="-28575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it-IT" sz="16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Thawing</a:t>
            </a:r>
            <a:r>
              <a:rPr lang="it-IT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it-IT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Y-</a:t>
            </a:r>
            <a:r>
              <a:rPr lang="it-IT" sz="16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connector</a:t>
            </a:r>
            <a:endParaRPr lang="it-IT" sz="1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it-IT" sz="16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  <a:r>
              <a:rPr lang="it-IT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saline </a:t>
            </a:r>
            <a:r>
              <a:rPr lang="it-IT" sz="16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r>
              <a:rPr lang="it-IT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6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rinse</a:t>
            </a:r>
            <a:r>
              <a:rPr lang="it-IT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tubing and </a:t>
            </a:r>
            <a:r>
              <a:rPr lang="it-IT" sz="16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bag</a:t>
            </a:r>
            <a:endParaRPr lang="it-IT" sz="1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it-IT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</a:t>
            </a:r>
          </a:p>
        </p:txBody>
      </p:sp>
    </p:spTree>
    <p:extLst>
      <p:ext uri="{BB962C8B-B14F-4D97-AF65-F5344CB8AC3E}">
        <p14:creationId xmlns:p14="http://schemas.microsoft.com/office/powerpoint/2010/main" val="18467879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+8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4154129" y="3036844"/>
            <a:ext cx="368218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Worsening of symptoms ...</a:t>
            </a:r>
          </a:p>
          <a:p>
            <a:pPr>
              <a:spcAft>
                <a:spcPts val="1200"/>
              </a:spcAft>
            </a:pPr>
            <a:r>
              <a:rPr lang="en-US" sz="20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Unarousable coma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309A33B3-D5B3-4A8B-AD02-FBDAECA4D196}"/>
              </a:ext>
            </a:extLst>
          </p:cNvPr>
          <p:cNvSpPr/>
          <p:nvPr/>
        </p:nvSpPr>
        <p:spPr>
          <a:xfrm>
            <a:off x="3062748" y="2663155"/>
            <a:ext cx="6066504" cy="1609153"/>
          </a:xfrm>
          <a:prstGeom prst="roundRect">
            <a:avLst>
              <a:gd name="adj" fmla="val 5430"/>
            </a:avLst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2363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9452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ASTCT grading criteria for ICANS</a:t>
            </a:r>
          </a:p>
        </p:txBody>
      </p:sp>
      <p:sp>
        <p:nvSpPr>
          <p:cNvPr id="19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7E28E00F-3FA4-4A20-A7D0-44659536A694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Lee DW, et al.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Biol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Blood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Marrow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2019; 25: 625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4D99FFE-394C-4326-A236-D35BDC9EA97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464" y="1533374"/>
            <a:ext cx="11723509" cy="343165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BC35E44-500F-4F8C-8856-F6E692A64999}"/>
              </a:ext>
            </a:extLst>
          </p:cNvPr>
          <p:cNvSpPr txBox="1"/>
          <p:nvPr/>
        </p:nvSpPr>
        <p:spPr>
          <a:xfrm>
            <a:off x="1136147" y="5185652"/>
            <a:ext cx="9919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 0 may be classified as grade 3 ICANS if patient is awake with global aphasia</a:t>
            </a:r>
          </a:p>
        </p:txBody>
      </p:sp>
    </p:spTree>
    <p:extLst>
      <p:ext uri="{BB962C8B-B14F-4D97-AF65-F5344CB8AC3E}">
        <p14:creationId xmlns:p14="http://schemas.microsoft.com/office/powerpoint/2010/main" val="22604480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+8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4626687" y="1047958"/>
            <a:ext cx="2938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Unarousable</a:t>
            </a:r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coma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3257658" y="1765714"/>
            <a:ext cx="5676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ICANS grade 4 (according to ASTCT grading)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3667431" y="3487337"/>
            <a:ext cx="4857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0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methylprednisolone 1 g/die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309A33B3-D5B3-4A8B-AD02-FBDAECA4D196}"/>
              </a:ext>
            </a:extLst>
          </p:cNvPr>
          <p:cNvSpPr/>
          <p:nvPr/>
        </p:nvSpPr>
        <p:spPr>
          <a:xfrm>
            <a:off x="3342967" y="3247345"/>
            <a:ext cx="5496233" cy="891402"/>
          </a:xfrm>
          <a:prstGeom prst="roundRect">
            <a:avLst>
              <a:gd name="adj" fmla="val 5430"/>
            </a:avLst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2363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9945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ICANS trend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EFC58129-D556-4EB2-87EC-8D1F0868D94E}"/>
              </a:ext>
            </a:extLst>
          </p:cNvPr>
          <p:cNvGrpSpPr/>
          <p:nvPr/>
        </p:nvGrpSpPr>
        <p:grpSpPr>
          <a:xfrm>
            <a:off x="1890903" y="1110365"/>
            <a:ext cx="8656046" cy="4093670"/>
            <a:chOff x="3679635" y="2776252"/>
            <a:chExt cx="15941866" cy="7539324"/>
          </a:xfrm>
        </p:grpSpPr>
        <p:graphicFrame>
          <p:nvGraphicFramePr>
            <p:cNvPr id="6" name="Grafico 5">
              <a:extLst>
                <a:ext uri="{FF2B5EF4-FFF2-40B4-BE49-F238E27FC236}">
                  <a16:creationId xmlns:a16="http://schemas.microsoft.com/office/drawing/2014/main" id="{C25ABCC0-C241-4C34-8B1A-35A1A711DF7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76963521"/>
                </p:ext>
              </p:extLst>
            </p:nvPr>
          </p:nvGraphicFramePr>
          <p:xfrm>
            <a:off x="3679635" y="2776252"/>
            <a:ext cx="15941866" cy="75393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7" name="Connettore 2 6">
              <a:extLst>
                <a:ext uri="{FF2B5EF4-FFF2-40B4-BE49-F238E27FC236}">
                  <a16:creationId xmlns:a16="http://schemas.microsoft.com/office/drawing/2014/main" id="{90F94A5C-CF8B-476D-A2EB-81D9D83BE2B8}"/>
                </a:ext>
              </a:extLst>
            </p:cNvPr>
            <p:cNvCxnSpPr/>
            <p:nvPr/>
          </p:nvCxnSpPr>
          <p:spPr>
            <a:xfrm>
              <a:off x="6663069" y="3910827"/>
              <a:ext cx="2" cy="709682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9977F153-C22F-420F-A724-4DD0CC43D8C4}"/>
                </a:ext>
              </a:extLst>
            </p:cNvPr>
            <p:cNvCxnSpPr/>
            <p:nvPr/>
          </p:nvCxnSpPr>
          <p:spPr>
            <a:xfrm>
              <a:off x="7603173" y="6922103"/>
              <a:ext cx="2" cy="709682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02232CEC-9256-40CE-8827-37AE2C429291}"/>
                </a:ext>
              </a:extLst>
            </p:cNvPr>
            <p:cNvCxnSpPr/>
            <p:nvPr/>
          </p:nvCxnSpPr>
          <p:spPr>
            <a:xfrm>
              <a:off x="12931665" y="7631785"/>
              <a:ext cx="2" cy="709682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B099B86E-0146-4CEC-B0FE-116F246E0E48}"/>
                </a:ext>
              </a:extLst>
            </p:cNvPr>
            <p:cNvSpPr txBox="1"/>
            <p:nvPr/>
          </p:nvSpPr>
          <p:spPr>
            <a:xfrm>
              <a:off x="4384713" y="8544184"/>
              <a:ext cx="1077772" cy="637688"/>
            </a:xfrm>
            <a:prstGeom prst="rect">
              <a:avLst/>
            </a:prstGeom>
            <a:noFill/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it-IT" sz="1050" dirty="0">
                  <a:latin typeface="Arial" panose="020B0604020202020204" pitchFamily="34" charset="0"/>
                  <a:cs typeface="Arial" panose="020B0604020202020204" pitchFamily="34" charset="0"/>
                </a:rPr>
                <a:t>G7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A9FDD672-4D06-4974-B664-DA035F588C77}"/>
                </a:ext>
              </a:extLst>
            </p:cNvPr>
            <p:cNvSpPr txBox="1"/>
            <p:nvPr/>
          </p:nvSpPr>
          <p:spPr>
            <a:xfrm>
              <a:off x="8192877" y="8544184"/>
              <a:ext cx="1077772" cy="637688"/>
            </a:xfrm>
            <a:prstGeom prst="rect">
              <a:avLst/>
            </a:prstGeom>
            <a:noFill/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it-IT" sz="1050" dirty="0">
                  <a:latin typeface="Arial" panose="020B0604020202020204" pitchFamily="34" charset="0"/>
                  <a:cs typeface="Arial" panose="020B0604020202020204" pitchFamily="34" charset="0"/>
                </a:rPr>
                <a:t>G8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7BAF1E2A-F05F-470F-9D9C-C71444713DFC}"/>
                </a:ext>
              </a:extLst>
            </p:cNvPr>
            <p:cNvSpPr txBox="1"/>
            <p:nvPr/>
          </p:nvSpPr>
          <p:spPr>
            <a:xfrm>
              <a:off x="10965454" y="8507801"/>
              <a:ext cx="1077772" cy="637688"/>
            </a:xfrm>
            <a:prstGeom prst="rect">
              <a:avLst/>
            </a:prstGeom>
            <a:noFill/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it-IT" sz="1050" dirty="0">
                  <a:latin typeface="Arial" panose="020B0604020202020204" pitchFamily="34" charset="0"/>
                  <a:cs typeface="Arial" panose="020B0604020202020204" pitchFamily="34" charset="0"/>
                </a:rPr>
                <a:t>G9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265F87B2-772B-4F3F-B110-8364FE6FC26C}"/>
                </a:ext>
              </a:extLst>
            </p:cNvPr>
            <p:cNvSpPr txBox="1"/>
            <p:nvPr/>
          </p:nvSpPr>
          <p:spPr>
            <a:xfrm>
              <a:off x="13859217" y="8561310"/>
              <a:ext cx="1613234" cy="637688"/>
            </a:xfrm>
            <a:prstGeom prst="rect">
              <a:avLst/>
            </a:prstGeom>
            <a:noFill/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it-IT" sz="1050" dirty="0">
                  <a:latin typeface="Arial" panose="020B0604020202020204" pitchFamily="34" charset="0"/>
                  <a:cs typeface="Arial" panose="020B0604020202020204" pitchFamily="34" charset="0"/>
                </a:rPr>
                <a:t>G10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C314C690-A841-4857-846B-F76D8395AEA4}"/>
                </a:ext>
              </a:extLst>
            </p:cNvPr>
            <p:cNvSpPr txBox="1"/>
            <p:nvPr/>
          </p:nvSpPr>
          <p:spPr>
            <a:xfrm>
              <a:off x="16418608" y="8507799"/>
              <a:ext cx="1700282" cy="637688"/>
            </a:xfrm>
            <a:prstGeom prst="rect">
              <a:avLst/>
            </a:prstGeom>
            <a:noFill/>
          </p:spPr>
          <p:txBody>
            <a:bodyPr wrap="square" lIns="182880" tIns="91440" rIns="182880" bIns="91440" rtlCol="0">
              <a:spAutoFit/>
            </a:bodyPr>
            <a:lstStyle/>
            <a:p>
              <a:r>
                <a:rPr lang="it-IT" sz="1050" dirty="0">
                  <a:latin typeface="Arial" panose="020B0604020202020204" pitchFamily="34" charset="0"/>
                  <a:cs typeface="Arial" panose="020B0604020202020204" pitchFamily="34" charset="0"/>
                </a:rPr>
                <a:t>G11</a:t>
              </a:r>
            </a:p>
          </p:txBody>
        </p:sp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B34B873C-032D-4C7A-889D-5449A76DEF05}"/>
                </a:ext>
              </a:extLst>
            </p:cNvPr>
            <p:cNvCxnSpPr/>
            <p:nvPr/>
          </p:nvCxnSpPr>
          <p:spPr>
            <a:xfrm>
              <a:off x="14773619" y="3945575"/>
              <a:ext cx="2" cy="709682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C5DC1770-4014-485D-8CB6-FD2952005581}"/>
                </a:ext>
              </a:extLst>
            </p:cNvPr>
            <p:cNvCxnSpPr/>
            <p:nvPr/>
          </p:nvCxnSpPr>
          <p:spPr>
            <a:xfrm>
              <a:off x="10267419" y="7631783"/>
              <a:ext cx="2" cy="709682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89C1BEB7-6DE5-4783-99D8-C5D8DAEB0284}"/>
              </a:ext>
            </a:extLst>
          </p:cNvPr>
          <p:cNvCxnSpPr>
            <a:cxnSpLocks/>
          </p:cNvCxnSpPr>
          <p:nvPr/>
        </p:nvCxnSpPr>
        <p:spPr>
          <a:xfrm>
            <a:off x="2046214" y="5279635"/>
            <a:ext cx="2" cy="4680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9AECE131-ECF0-443D-B1B6-9529F5C9AF6A}"/>
              </a:ext>
            </a:extLst>
          </p:cNvPr>
          <p:cNvCxnSpPr>
            <a:cxnSpLocks/>
          </p:cNvCxnSpPr>
          <p:nvPr/>
        </p:nvCxnSpPr>
        <p:spPr>
          <a:xfrm>
            <a:off x="2051420" y="6312897"/>
            <a:ext cx="2" cy="46800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C17F8219-7B54-4CCD-B8C7-A8B8FC0119CC}"/>
              </a:ext>
            </a:extLst>
          </p:cNvPr>
          <p:cNvCxnSpPr>
            <a:cxnSpLocks/>
          </p:cNvCxnSpPr>
          <p:nvPr/>
        </p:nvCxnSpPr>
        <p:spPr>
          <a:xfrm>
            <a:off x="2046216" y="5796504"/>
            <a:ext cx="2" cy="46800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21">
            <a:extLst>
              <a:ext uri="{FF2B5EF4-FFF2-40B4-BE49-F238E27FC236}">
                <a16:creationId xmlns:a16="http://schemas.microsoft.com/office/drawing/2014/main" id="{1984E2D2-63DE-4148-B562-4AB5B087B941}"/>
              </a:ext>
            </a:extLst>
          </p:cNvPr>
          <p:cNvSpPr/>
          <p:nvPr/>
        </p:nvSpPr>
        <p:spPr>
          <a:xfrm>
            <a:off x="2161963" y="5271765"/>
            <a:ext cx="9671221" cy="430887"/>
          </a:xfrm>
          <a:prstGeom prst="rect">
            <a:avLst/>
          </a:prstGeom>
        </p:spPr>
        <p:txBody>
          <a:bodyPr wrap="square" lIns="182880" tIns="91440" rIns="182880" bIns="91440">
            <a:spAutoFit/>
          </a:bodyPr>
          <a:lstStyle/>
          <a:p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Ideomotor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impairment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dysgraphia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1600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ICANS 1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levetiracetam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27C0E7A7-91E1-4EB2-906F-23F795C2C90A}"/>
              </a:ext>
            </a:extLst>
          </p:cNvPr>
          <p:cNvSpPr/>
          <p:nvPr/>
        </p:nvSpPr>
        <p:spPr>
          <a:xfrm>
            <a:off x="2161963" y="6304247"/>
            <a:ext cx="9415108" cy="430887"/>
          </a:xfrm>
          <a:prstGeom prst="rect">
            <a:avLst/>
          </a:prstGeom>
        </p:spPr>
        <p:txBody>
          <a:bodyPr wrap="square" lIns="182880" tIns="91440" rIns="182880" bIns="91440">
            <a:spAutoFit/>
          </a:bodyPr>
          <a:lstStyle/>
          <a:p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Unarousable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coma (</a:t>
            </a:r>
            <a:r>
              <a:rPr lang="it-IT" sz="1600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ICANS 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methylprednisolone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1 g/die for 2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days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and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tapered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F6066682-4C76-4796-937A-B5DEAD233FFF}"/>
              </a:ext>
            </a:extLst>
          </p:cNvPr>
          <p:cNvSpPr/>
          <p:nvPr/>
        </p:nvSpPr>
        <p:spPr>
          <a:xfrm>
            <a:off x="2161963" y="5815061"/>
            <a:ext cx="8926576" cy="430887"/>
          </a:xfrm>
          <a:prstGeom prst="rect">
            <a:avLst/>
          </a:prstGeom>
        </p:spPr>
        <p:txBody>
          <a:bodyPr wrap="square" lIns="182880" tIns="91440" rIns="182880" bIns="9144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Open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eye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pression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- GCS9 (</a:t>
            </a:r>
            <a:r>
              <a:rPr lang="it-IT" sz="1600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ICANS 3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dexamethasone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10 mg x 4</a:t>
            </a:r>
          </a:p>
        </p:txBody>
      </p:sp>
    </p:spTree>
    <p:extLst>
      <p:ext uri="{BB962C8B-B14F-4D97-AF65-F5344CB8AC3E}">
        <p14:creationId xmlns:p14="http://schemas.microsoft.com/office/powerpoint/2010/main" val="13532631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ICANS trend</a:t>
            </a:r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6C7B525C-EB5B-4A2B-B7D9-F163192653FF}"/>
              </a:ext>
            </a:extLst>
          </p:cNvPr>
          <p:cNvGrpSpPr/>
          <p:nvPr/>
        </p:nvGrpSpPr>
        <p:grpSpPr>
          <a:xfrm>
            <a:off x="671705" y="977612"/>
            <a:ext cx="10671484" cy="5880388"/>
            <a:chOff x="370072" y="406396"/>
            <a:chExt cx="23228111" cy="12799559"/>
          </a:xfrm>
        </p:grpSpPr>
        <p:pic>
          <p:nvPicPr>
            <p:cNvPr id="40" name="Immagine 39">
              <a:extLst>
                <a:ext uri="{FF2B5EF4-FFF2-40B4-BE49-F238E27FC236}">
                  <a16:creationId xmlns:a16="http://schemas.microsoft.com/office/drawing/2014/main" id="{846A9595-23D5-4278-8312-88B2B0F7EB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166"/>
            <a:stretch/>
          </p:blipFill>
          <p:spPr>
            <a:xfrm>
              <a:off x="370072" y="6096000"/>
              <a:ext cx="5502088" cy="3897312"/>
            </a:xfrm>
            <a:prstGeom prst="rect">
              <a:avLst/>
            </a:prstGeom>
          </p:spPr>
        </p:pic>
        <p:pic>
          <p:nvPicPr>
            <p:cNvPr id="41" name="Immagine 40">
              <a:extLst>
                <a:ext uri="{FF2B5EF4-FFF2-40B4-BE49-F238E27FC236}">
                  <a16:creationId xmlns:a16="http://schemas.microsoft.com/office/drawing/2014/main" id="{A7BA46E3-2473-4C5F-A7B7-CD1D2FCF3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36133" y="406397"/>
              <a:ext cx="5491162" cy="5491162"/>
            </a:xfrm>
            <a:prstGeom prst="rect">
              <a:avLst/>
            </a:prstGeom>
          </p:spPr>
        </p:pic>
        <p:pic>
          <p:nvPicPr>
            <p:cNvPr id="42" name="Immagine 41">
              <a:extLst>
                <a:ext uri="{FF2B5EF4-FFF2-40B4-BE49-F238E27FC236}">
                  <a16:creationId xmlns:a16="http://schemas.microsoft.com/office/drawing/2014/main" id="{58DEF7C5-0355-459D-B7FD-5CB35FD1A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07020" y="406398"/>
              <a:ext cx="5491160" cy="5491160"/>
            </a:xfrm>
            <a:prstGeom prst="rect">
              <a:avLst/>
            </a:prstGeom>
          </p:spPr>
        </p:pic>
        <p:pic>
          <p:nvPicPr>
            <p:cNvPr id="43" name="Immagine 42">
              <a:extLst>
                <a:ext uri="{FF2B5EF4-FFF2-40B4-BE49-F238E27FC236}">
                  <a16:creationId xmlns:a16="http://schemas.microsoft.com/office/drawing/2014/main" id="{5ABB5945-F02F-424C-AF9C-FCC0189192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373"/>
            <a:stretch/>
          </p:blipFill>
          <p:spPr>
            <a:xfrm>
              <a:off x="18107021" y="6115051"/>
              <a:ext cx="5491162" cy="3878262"/>
            </a:xfrm>
            <a:prstGeom prst="rect">
              <a:avLst/>
            </a:prstGeom>
          </p:spPr>
        </p:pic>
        <p:pic>
          <p:nvPicPr>
            <p:cNvPr id="44" name="Immagine 43">
              <a:extLst>
                <a:ext uri="{FF2B5EF4-FFF2-40B4-BE49-F238E27FC236}">
                  <a16:creationId xmlns:a16="http://schemas.microsoft.com/office/drawing/2014/main" id="{C7041323-6FDA-4C55-BD3A-62A64F20C1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026"/>
            <a:stretch/>
          </p:blipFill>
          <p:spPr>
            <a:xfrm>
              <a:off x="12336131" y="6115050"/>
              <a:ext cx="5491162" cy="3897312"/>
            </a:xfrm>
            <a:prstGeom prst="rect">
              <a:avLst/>
            </a:prstGeom>
          </p:spPr>
        </p:pic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311D32E6-07E8-40D4-8385-6693DB84BDDB}"/>
                </a:ext>
              </a:extLst>
            </p:cNvPr>
            <p:cNvSpPr txBox="1"/>
            <p:nvPr/>
          </p:nvSpPr>
          <p:spPr>
            <a:xfrm>
              <a:off x="18107020" y="9925731"/>
              <a:ext cx="4208281" cy="2086876"/>
            </a:xfrm>
            <a:prstGeom prst="rect">
              <a:avLst/>
            </a:prstGeom>
            <a:noFill/>
          </p:spPr>
          <p:txBody>
            <a:bodyPr wrap="none" lIns="182880" tIns="91440" rIns="182880" bIns="91440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10/10/2020</a:t>
              </a:r>
            </a:p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6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months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after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CAR-T</a:t>
              </a:r>
            </a:p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DS: 2 </a:t>
              </a:r>
            </a:p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Complete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response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CasellaDiTesto 45">
              <a:extLst>
                <a:ext uri="{FF2B5EF4-FFF2-40B4-BE49-F238E27FC236}">
                  <a16:creationId xmlns:a16="http://schemas.microsoft.com/office/drawing/2014/main" id="{D870579D-0807-465D-B36C-61817A632814}"/>
                </a:ext>
              </a:extLst>
            </p:cNvPr>
            <p:cNvSpPr txBox="1"/>
            <p:nvPr/>
          </p:nvSpPr>
          <p:spPr>
            <a:xfrm>
              <a:off x="12367255" y="9906821"/>
              <a:ext cx="4505588" cy="2086876"/>
            </a:xfrm>
            <a:prstGeom prst="rect">
              <a:avLst/>
            </a:prstGeom>
            <a:noFill/>
          </p:spPr>
          <p:txBody>
            <a:bodyPr wrap="none" lIns="182880" tIns="91440" rIns="182880" bIns="91440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25/05/2020</a:t>
              </a:r>
            </a:p>
            <a:p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One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month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after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CAR-T</a:t>
              </a:r>
            </a:p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DS: 4 </a:t>
              </a:r>
            </a:p>
            <a:p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Partial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response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CasellaDiTesto 46">
              <a:extLst>
                <a:ext uri="{FF2B5EF4-FFF2-40B4-BE49-F238E27FC236}">
                  <a16:creationId xmlns:a16="http://schemas.microsoft.com/office/drawing/2014/main" id="{9191DB7E-AF8E-4B11-8A03-409E1576ECC1}"/>
                </a:ext>
              </a:extLst>
            </p:cNvPr>
            <p:cNvSpPr txBox="1"/>
            <p:nvPr/>
          </p:nvSpPr>
          <p:spPr>
            <a:xfrm>
              <a:off x="370072" y="10018896"/>
              <a:ext cx="3520968" cy="1657227"/>
            </a:xfrm>
            <a:prstGeom prst="rect">
              <a:avLst/>
            </a:prstGeom>
            <a:noFill/>
          </p:spPr>
          <p:txBody>
            <a:bodyPr wrap="none" lIns="182880" tIns="91440" rIns="182880" bIns="91440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04/03/2020</a:t>
              </a:r>
            </a:p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PD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after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R-DHAP</a:t>
              </a:r>
            </a:p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DS: 5</a:t>
              </a:r>
            </a:p>
          </p:txBody>
        </p:sp>
        <p:pic>
          <p:nvPicPr>
            <p:cNvPr id="48" name="Immagine 47">
              <a:extLst>
                <a:ext uri="{FF2B5EF4-FFF2-40B4-BE49-F238E27FC236}">
                  <a16:creationId xmlns:a16="http://schemas.microsoft.com/office/drawing/2014/main" id="{84CBE3CE-957D-48BF-933C-9E817682A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8354" y="406396"/>
              <a:ext cx="5410200" cy="5410200"/>
            </a:xfrm>
            <a:prstGeom prst="rect">
              <a:avLst/>
            </a:prstGeom>
          </p:spPr>
        </p:pic>
        <p:pic>
          <p:nvPicPr>
            <p:cNvPr id="49" name="Immagine 48">
              <a:extLst>
                <a:ext uri="{FF2B5EF4-FFF2-40B4-BE49-F238E27FC236}">
                  <a16:creationId xmlns:a16="http://schemas.microsoft.com/office/drawing/2014/main" id="{874413DE-7050-434B-A276-C29DFD1869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697"/>
            <a:stretch/>
          </p:blipFill>
          <p:spPr>
            <a:xfrm>
              <a:off x="6339425" y="6115051"/>
              <a:ext cx="5516486" cy="3878262"/>
            </a:xfrm>
            <a:prstGeom prst="rect">
              <a:avLst/>
            </a:prstGeom>
          </p:spPr>
        </p:pic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A5DFFD2A-C0D2-4078-9C46-53F4DBE7D5B7}"/>
                </a:ext>
              </a:extLst>
            </p:cNvPr>
            <p:cNvSpPr txBox="1"/>
            <p:nvPr/>
          </p:nvSpPr>
          <p:spPr>
            <a:xfrm>
              <a:off x="6270381" y="9986742"/>
              <a:ext cx="5128709" cy="2086877"/>
            </a:xfrm>
            <a:prstGeom prst="rect">
              <a:avLst/>
            </a:prstGeom>
            <a:noFill/>
          </p:spPr>
          <p:txBody>
            <a:bodyPr wrap="none" lIns="182880" tIns="91440" rIns="182880" bIns="91440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10/04/2020 </a:t>
              </a:r>
            </a:p>
            <a:p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After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mediastinum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RT 30Gy</a:t>
              </a:r>
            </a:p>
            <a:p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DS: 5 </a:t>
              </a:r>
            </a:p>
            <a:p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Stable</a:t>
              </a:r>
              <a:r>
                <a:rPr lang="it-IT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disease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ttangolo 50">
              <a:extLst>
                <a:ext uri="{FF2B5EF4-FFF2-40B4-BE49-F238E27FC236}">
                  <a16:creationId xmlns:a16="http://schemas.microsoft.com/office/drawing/2014/main" id="{87545F08-24A9-4974-9632-184659135F10}"/>
                </a:ext>
              </a:extLst>
            </p:cNvPr>
            <p:cNvSpPr/>
            <p:nvPr/>
          </p:nvSpPr>
          <p:spPr>
            <a:xfrm>
              <a:off x="9657660" y="12346652"/>
              <a:ext cx="5038430" cy="859303"/>
            </a:xfrm>
            <a:prstGeom prst="rect">
              <a:avLst/>
            </a:prstGeom>
          </p:spPr>
          <p:txBody>
            <a:bodyPr wrap="none" lIns="182880" tIns="91440" rIns="182880" bIns="91440">
              <a:spAutoFit/>
            </a:bodyPr>
            <a:lstStyle/>
            <a:p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28/04/20 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  CAR-T </a:t>
              </a:r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cell</a:t>
              </a:r>
              <a:endParaRPr lang="it-IT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3" name="Immagine 52">
              <a:extLst>
                <a:ext uri="{FF2B5EF4-FFF2-40B4-BE49-F238E27FC236}">
                  <a16:creationId xmlns:a16="http://schemas.microsoft.com/office/drawing/2014/main" id="{75CF8D11-FDAC-4051-A654-D2C0AB4F3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999" y="406399"/>
              <a:ext cx="5491162" cy="54911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029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monitoring for CRS and ICANS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252B251-828A-4D13-A16A-B1F4E4817AB3}"/>
              </a:ext>
            </a:extLst>
          </p:cNvPr>
          <p:cNvSpPr/>
          <p:nvPr/>
        </p:nvSpPr>
        <p:spPr>
          <a:xfrm>
            <a:off x="1787051" y="2143396"/>
            <a:ext cx="8930111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Vital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signs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monitoring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hours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Execution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laboratory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spcBef>
                <a:spcPts val="1200"/>
              </a:spcBef>
              <a:buClr>
                <a:srgbClr val="F38D08"/>
              </a:buClr>
              <a:buFont typeface="Wingdings" panose="05000000000000000000" pitchFamily="2" charset="2"/>
              <a:buChar char="ü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reactive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(CRP),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interleukin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(IL)-6</a:t>
            </a:r>
          </a:p>
          <a:p>
            <a:pPr marL="742950" lvl="1" indent="-285750">
              <a:spcBef>
                <a:spcPts val="1200"/>
              </a:spcBef>
              <a:buClr>
                <a:srgbClr val="F38D08"/>
              </a:buClr>
              <a:buFont typeface="Wingdings" panose="05000000000000000000" pitchFamily="2" charset="2"/>
              <a:buChar char="ü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(CBC),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metabolic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panel (CMP),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coagulopathy</a:t>
            </a:r>
            <a:endParaRPr lang="it-IT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neurological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  <a:endParaRPr lang="it-IT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 score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 hours</a:t>
            </a:r>
          </a:p>
        </p:txBody>
      </p:sp>
      <p:sp>
        <p:nvSpPr>
          <p:cNvPr id="6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9158244A-F2BC-42C0-BC3D-F7F09B41063F}"/>
              </a:ext>
            </a:extLst>
          </p:cNvPr>
          <p:cNvSpPr txBox="1"/>
          <p:nvPr/>
        </p:nvSpPr>
        <p:spPr>
          <a:xfrm>
            <a:off x="2062354" y="4746940"/>
            <a:ext cx="8517156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 anchor="b">
            <a:noAutofit/>
          </a:bodyPr>
          <a:lstStyle/>
          <a:p>
            <a:pPr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sz="1100" i="1" dirty="0">
                <a:latin typeface="Arial" panose="020B0604020202020204" pitchFamily="34" charset="0"/>
                <a:cs typeface="Arial" panose="020B0604020202020204" pitchFamily="34" charset="0"/>
              </a:rPr>
              <a:t>CRS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sz="1100" i="1" dirty="0">
                <a:latin typeface="Arial" panose="020B0604020202020204" pitchFamily="34" charset="0"/>
                <a:cs typeface="Arial" panose="020B0604020202020204" pitchFamily="34" charset="0"/>
              </a:rPr>
              <a:t> cytokine release syndrome; 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ICANS: 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immune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effector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cell-associated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neurotoxicity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syndrome</a:t>
            </a:r>
            <a:endParaRPr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CFEACD50-65DA-47FE-B150-43579698836C}"/>
              </a:ext>
            </a:extLst>
          </p:cNvPr>
          <p:cNvSpPr/>
          <p:nvPr/>
        </p:nvSpPr>
        <p:spPr>
          <a:xfrm>
            <a:off x="1511869" y="1878954"/>
            <a:ext cx="9067641" cy="2867986"/>
          </a:xfrm>
          <a:prstGeom prst="roundRect">
            <a:avLst>
              <a:gd name="adj" fmla="val 7456"/>
            </a:avLst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0437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+2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252B251-828A-4D13-A16A-B1F4E4817AB3}"/>
              </a:ext>
            </a:extLst>
          </p:cNvPr>
          <p:cNvSpPr/>
          <p:nvPr/>
        </p:nvSpPr>
        <p:spPr>
          <a:xfrm>
            <a:off x="666172" y="2807042"/>
            <a:ext cx="2067195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FEVER 38.2°C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PA 110/70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FC 80</a:t>
            </a:r>
          </a:p>
          <a:p>
            <a:pPr marL="285750" indent="-285750">
              <a:spcBef>
                <a:spcPts val="1200"/>
              </a:spcBef>
              <a:buClr>
                <a:srgbClr val="F38D0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SpO</a:t>
            </a:r>
            <a:r>
              <a:rPr lang="pt-BR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99%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C1D3D5B-0A75-4B8E-8381-CEBA9C306660}"/>
              </a:ext>
            </a:extLst>
          </p:cNvPr>
          <p:cNvSpPr/>
          <p:nvPr/>
        </p:nvSpPr>
        <p:spPr>
          <a:xfrm>
            <a:off x="2880850" y="2271251"/>
            <a:ext cx="7878589" cy="2497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ASTCT Consensus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Cytokine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Release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Syndrome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Neurologic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Toxicity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Associated </a:t>
            </a:r>
            <a:b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with Immune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Effector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it-I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200" i="1" dirty="0">
                <a:latin typeface="Arial" panose="020B0604020202020204" pitchFamily="34" charset="0"/>
                <a:cs typeface="Arial" panose="020B0604020202020204" pitchFamily="34" charset="0"/>
              </a:rPr>
              <a:t>Daniel</a:t>
            </a:r>
            <a:r>
              <a:rPr lang="it-IT" sz="1400" i="1" dirty="0">
                <a:latin typeface="Arial" panose="020B0604020202020204" pitchFamily="34" charset="0"/>
                <a:cs typeface="Arial" panose="020B0604020202020204" pitchFamily="34" charset="0"/>
              </a:rPr>
              <a:t> W. Lee et </a:t>
            </a:r>
            <a:r>
              <a:rPr lang="it-IT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endParaRPr lang="it-IT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838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ASTCT CRS consensus grading</a:t>
            </a:r>
          </a:p>
        </p:txBody>
      </p:sp>
      <p:pic>
        <p:nvPicPr>
          <p:cNvPr id="7" name="image.png" descr="image.png">
            <a:extLst>
              <a:ext uri="{FF2B5EF4-FFF2-40B4-BE49-F238E27FC236}">
                <a16:creationId xmlns:a16="http://schemas.microsoft.com/office/drawing/2014/main" id="{7EEF640B-0729-4E23-8C02-38112AB86A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8034"/>
          <a:stretch/>
        </p:blipFill>
        <p:spPr>
          <a:xfrm>
            <a:off x="544220" y="1582994"/>
            <a:ext cx="11103559" cy="386233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EF8A7967-CE91-4604-B591-A15DE69ECE37}"/>
              </a:ext>
            </a:extLst>
          </p:cNvPr>
          <p:cNvSpPr txBox="1"/>
          <p:nvPr/>
        </p:nvSpPr>
        <p:spPr>
          <a:xfrm>
            <a:off x="646509" y="5445328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 anchor="b">
            <a:noAutofit/>
          </a:bodyPr>
          <a:lstStyle/>
          <a:p>
            <a:pPr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ASTCT: American Society for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Transplantation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and Cellular Therapy ASBMT: American Society for Blood and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Marrow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Transplantation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BiPAP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bilevel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positive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airway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pressure; CPAP: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positive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airway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pressure; CTCAE: Common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Criteria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Adverse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Events</a:t>
            </a:r>
          </a:p>
        </p:txBody>
      </p:sp>
      <p:sp>
        <p:nvSpPr>
          <p:cNvPr id="9" name="ASBMT, American Society for Blood and Marrow Transplantation; BiPAP, bilevel positive airway pressure; CPAP, continuous positive airway pressure; CRS, cytokine release syndrome;  CTCAE, Common Terminology Criteria for Adverse Events. Lee DW, et al. Biol Blood Marrow Transplant 2019; 25:625.">
            <a:extLst>
              <a:ext uri="{FF2B5EF4-FFF2-40B4-BE49-F238E27FC236}">
                <a16:creationId xmlns:a16="http://schemas.microsoft.com/office/drawing/2014/main" id="{C663118C-D07F-417B-B573-44F20A673937}"/>
              </a:ext>
            </a:extLst>
          </p:cNvPr>
          <p:cNvSpPr txBox="1"/>
          <p:nvPr/>
        </p:nvSpPr>
        <p:spPr>
          <a:xfrm>
            <a:off x="646509" y="6353985"/>
            <a:ext cx="11001270" cy="4924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 anchor="b">
            <a:noAutofit/>
          </a:bodyPr>
          <a:lstStyle/>
          <a:p>
            <a:pPr algn="r" defTabSz="911225">
              <a:spcBef>
                <a:spcPts val="600"/>
              </a:spcBef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Lee DW, et al.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Biol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Blood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Marrow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it-IT" sz="1100" i="1" dirty="0">
                <a:latin typeface="Arial" panose="020B0604020202020204" pitchFamily="34" charset="0"/>
                <a:cs typeface="Arial" panose="020B0604020202020204" pitchFamily="34" charset="0"/>
              </a:rPr>
              <a:t> 2019; 25: 625</a:t>
            </a:r>
          </a:p>
        </p:txBody>
      </p:sp>
    </p:spTree>
    <p:extLst>
      <p:ext uri="{BB962C8B-B14F-4D97-AF65-F5344CB8AC3E}">
        <p14:creationId xmlns:p14="http://schemas.microsoft.com/office/powerpoint/2010/main" val="2599932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+2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16549F7-E5C2-474B-A008-EB7E9B901043}"/>
              </a:ext>
            </a:extLst>
          </p:cNvPr>
          <p:cNvSpPr txBox="1"/>
          <p:nvPr/>
        </p:nvSpPr>
        <p:spPr>
          <a:xfrm>
            <a:off x="5077131" y="2414060"/>
            <a:ext cx="2037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 38.2°C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7223BB8-FEFE-4316-9EBB-8E369CE51BBE}"/>
              </a:ext>
            </a:extLst>
          </p:cNvPr>
          <p:cNvSpPr txBox="1"/>
          <p:nvPr/>
        </p:nvSpPr>
        <p:spPr>
          <a:xfrm>
            <a:off x="3385898" y="3131816"/>
            <a:ext cx="54202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CRS grade 1 (according to ASTCT grading)</a:t>
            </a:r>
          </a:p>
          <a:p>
            <a:pPr algn="ctr"/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Blood tests: WBC 0.7 x10</a:t>
            </a:r>
            <a:r>
              <a:rPr 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/L, N 0.5 x10</a:t>
            </a:r>
            <a:r>
              <a:rPr 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/L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F3001665-0ADE-436C-9335-0E28E66C36E9}"/>
              </a:ext>
            </a:extLst>
          </p:cNvPr>
          <p:cNvSpPr/>
          <p:nvPr/>
        </p:nvSpPr>
        <p:spPr>
          <a:xfrm>
            <a:off x="2166697" y="2260190"/>
            <a:ext cx="7862205" cy="2459294"/>
          </a:xfrm>
          <a:prstGeom prst="roundRect">
            <a:avLst/>
          </a:prstGeom>
          <a:noFill/>
          <a:ln w="19050">
            <a:solidFill>
              <a:srgbClr val="F38D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4960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+2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5077131" y="1047958"/>
            <a:ext cx="2037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 38.2°C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3385898" y="1765714"/>
            <a:ext cx="542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CRS grade 1 (according to ASTCT grading)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563880" y="2810115"/>
            <a:ext cx="108585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>
              <a:spcAft>
                <a:spcPts val="12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would you manage the patient at this time?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with paracetamol/NSAI-D + rule out infection (blood tests + imaging) + large spectrum antibiotics +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transfusional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with tocilizumab + rule out infection (blood tests + imaging) + large spectrum antibiotics +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transfusional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with steroid + rule out infection (blood tests + imaging) + large spectrum antibiotics +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transfusional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Transfer to ICU</a:t>
            </a:r>
          </a:p>
        </p:txBody>
      </p:sp>
    </p:spTree>
    <p:extLst>
      <p:ext uri="{BB962C8B-B14F-4D97-AF65-F5344CB8AC3E}">
        <p14:creationId xmlns:p14="http://schemas.microsoft.com/office/powerpoint/2010/main" val="1729292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CA99AAFC-4CB2-4983-AD9F-D65AF3E3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+2</a:t>
            </a:r>
          </a:p>
        </p:txBody>
      </p:sp>
      <p:cxnSp>
        <p:nvCxnSpPr>
          <p:cNvPr id="6" name="Connettore 1 19">
            <a:extLst>
              <a:ext uri="{FF2B5EF4-FFF2-40B4-BE49-F238E27FC236}">
                <a16:creationId xmlns:a16="http://schemas.microsoft.com/office/drawing/2014/main" id="{303616CA-373D-459C-99CC-07B3ECD39812}"/>
              </a:ext>
            </a:extLst>
          </p:cNvPr>
          <p:cNvCxnSpPr/>
          <p:nvPr/>
        </p:nvCxnSpPr>
        <p:spPr>
          <a:xfrm>
            <a:off x="563880" y="2370502"/>
            <a:ext cx="10858500" cy="0"/>
          </a:xfrm>
          <a:prstGeom prst="line">
            <a:avLst/>
          </a:prstGeom>
          <a:ln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49877-44A8-49C7-ABB7-7BBDA8A71DA6}"/>
              </a:ext>
            </a:extLst>
          </p:cNvPr>
          <p:cNvSpPr txBox="1"/>
          <p:nvPr/>
        </p:nvSpPr>
        <p:spPr>
          <a:xfrm>
            <a:off x="5077131" y="1047958"/>
            <a:ext cx="2037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 38.2°C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E80C27-4ED9-4226-8CC0-317764BED90A}"/>
              </a:ext>
            </a:extLst>
          </p:cNvPr>
          <p:cNvSpPr txBox="1"/>
          <p:nvPr/>
        </p:nvSpPr>
        <p:spPr>
          <a:xfrm>
            <a:off x="3385898" y="1765714"/>
            <a:ext cx="542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CRS grade 1 (according to ASTCT grading)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225C3B5-89A4-4610-8144-877840955B81}"/>
              </a:ext>
            </a:extLst>
          </p:cNvPr>
          <p:cNvSpPr txBox="1"/>
          <p:nvPr/>
        </p:nvSpPr>
        <p:spPr>
          <a:xfrm>
            <a:off x="563880" y="2810115"/>
            <a:ext cx="108585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 answer to question 1: A</a:t>
            </a:r>
          </a:p>
          <a:p>
            <a:pPr>
              <a:spcAft>
                <a:spcPts val="12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would you manage the patient at this time?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fever with paracetamol/NSAI-D + rule out infection (blood tests + imaging) + large spectrum antibiotics + </a:t>
            </a:r>
            <a:r>
              <a:rPr lang="en-US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transfusional</a:t>
            </a:r>
            <a:r>
              <a:rPr lang="en-US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support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with tocilizumab + rule out infection (blood tests + imaging) + large spectrum antibiotics +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transfusional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fever with steroid + rule out infection (blood tests + imaging) + large spectrum antibiotics +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transfusional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Transfer to ICU</a:t>
            </a:r>
          </a:p>
        </p:txBody>
      </p:sp>
    </p:spTree>
    <p:extLst>
      <p:ext uri="{BB962C8B-B14F-4D97-AF65-F5344CB8AC3E}">
        <p14:creationId xmlns:p14="http://schemas.microsoft.com/office/powerpoint/2010/main" val="2910578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3068</TotalTime>
  <Words>1698</Words>
  <Application>Microsoft Office PowerPoint</Application>
  <PresentationFormat>Widescreen</PresentationFormat>
  <Paragraphs>259</Paragraphs>
  <Slides>34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34</vt:i4>
      </vt:variant>
    </vt:vector>
  </HeadingPairs>
  <TitlesOfParts>
    <vt:vector size="38" baseType="lpstr">
      <vt:lpstr>Arial</vt:lpstr>
      <vt:lpstr>Calibri</vt:lpstr>
      <vt:lpstr>Wingdings</vt:lpstr>
      <vt:lpstr>Tema di Office</vt:lpstr>
      <vt:lpstr>Presentazione standard di PowerPoint</vt:lpstr>
      <vt:lpstr>Medical history</vt:lpstr>
      <vt:lpstr>Day 0</vt:lpstr>
      <vt:lpstr>Clinical monitoring for CRS and ICANS</vt:lpstr>
      <vt:lpstr>Day +2</vt:lpstr>
      <vt:lpstr>ASTCT CRS consensus grading</vt:lpstr>
      <vt:lpstr>Day +2</vt:lpstr>
      <vt:lpstr>Day +2</vt:lpstr>
      <vt:lpstr>Day +2</vt:lpstr>
      <vt:lpstr>Management of CRS - EBMT guidel</vt:lpstr>
      <vt:lpstr>Day +2</vt:lpstr>
      <vt:lpstr>CRS: Proposed definition (ASTCT consensus)</vt:lpstr>
      <vt:lpstr>Day +3</vt:lpstr>
      <vt:lpstr>ASTCT CRS consensus grading</vt:lpstr>
      <vt:lpstr>Day +3</vt:lpstr>
      <vt:lpstr>Day +3</vt:lpstr>
      <vt:lpstr>Day +3</vt:lpstr>
      <vt:lpstr>Tocilizumab</vt:lpstr>
      <vt:lpstr>Day +4</vt:lpstr>
      <vt:lpstr>Day +7</vt:lpstr>
      <vt:lpstr>ASTCT grading criteria for ICANS: ICE score</vt:lpstr>
      <vt:lpstr>ASTCT grading criteria for ICANS</vt:lpstr>
      <vt:lpstr>Management of ICANS - EBMT guidelines</vt:lpstr>
      <vt:lpstr>Day +7</vt:lpstr>
      <vt:lpstr>Day +7</vt:lpstr>
      <vt:lpstr>ASTCT grading criteria for ICANS</vt:lpstr>
      <vt:lpstr>Day +7</vt:lpstr>
      <vt:lpstr>Day +7</vt:lpstr>
      <vt:lpstr>Day +7</vt:lpstr>
      <vt:lpstr>Day +8</vt:lpstr>
      <vt:lpstr>ASTCT grading criteria for ICANS</vt:lpstr>
      <vt:lpstr>Day +8</vt:lpstr>
      <vt:lpstr>ICANS trend</vt:lpstr>
      <vt:lpstr>ICANS trend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dayana stano</dc:creator>
  <cp:lastModifiedBy>Alberto Rossi</cp:lastModifiedBy>
  <cp:revision>667</cp:revision>
  <dcterms:created xsi:type="dcterms:W3CDTF">2020-04-07T09:49:45Z</dcterms:created>
  <dcterms:modified xsi:type="dcterms:W3CDTF">2021-03-03T10:45:43Z</dcterms:modified>
</cp:coreProperties>
</file>