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67" r:id="rId2"/>
    <p:sldId id="272" r:id="rId3"/>
    <p:sldId id="277" r:id="rId4"/>
    <p:sldId id="278" r:id="rId5"/>
    <p:sldId id="276" r:id="rId6"/>
    <p:sldId id="274" r:id="rId7"/>
    <p:sldId id="275" r:id="rId8"/>
    <p:sldId id="269" r:id="rId9"/>
    <p:sldId id="271" r:id="rId10"/>
    <p:sldId id="270" r:id="rId11"/>
    <p:sldId id="279" r:id="rId12"/>
    <p:sldId id="280" r:id="rId13"/>
    <p:sldId id="281" r:id="rId14"/>
    <p:sldId id="282" r:id="rId15"/>
    <p:sldId id="284" r:id="rId16"/>
    <p:sldId id="285" r:id="rId17"/>
    <p:sldId id="288" r:id="rId18"/>
    <p:sldId id="289" r:id="rId19"/>
    <p:sldId id="290" r:id="rId20"/>
    <p:sldId id="299" r:id="rId21"/>
    <p:sldId id="302" r:id="rId22"/>
    <p:sldId id="303" r:id="rId23"/>
    <p:sldId id="304" r:id="rId24"/>
    <p:sldId id="305" r:id="rId25"/>
    <p:sldId id="306" r:id="rId26"/>
    <p:sldId id="286" r:id="rId27"/>
    <p:sldId id="287" r:id="rId28"/>
    <p:sldId id="291" r:id="rId29"/>
    <p:sldId id="308" r:id="rId30"/>
    <p:sldId id="307" r:id="rId31"/>
    <p:sldId id="309" r:id="rId32"/>
    <p:sldId id="294" r:id="rId33"/>
    <p:sldId id="293" r:id="rId34"/>
    <p:sldId id="295" r:id="rId35"/>
    <p:sldId id="296" r:id="rId36"/>
    <p:sldId id="297" r:id="rId37"/>
    <p:sldId id="298" r:id="rId38"/>
    <p:sldId id="301" r:id="rId39"/>
    <p:sldId id="300" r:id="rId40"/>
    <p:sldId id="268" r:id="rId41"/>
    <p:sldId id="256" r:id="rId42"/>
    <p:sldId id="258" r:id="rId43"/>
    <p:sldId id="259" r:id="rId44"/>
    <p:sldId id="260" r:id="rId45"/>
    <p:sldId id="261" r:id="rId46"/>
    <p:sldId id="257" r:id="rId47"/>
    <p:sldId id="262" r:id="rId48"/>
    <p:sldId id="263" r:id="rId49"/>
    <p:sldId id="264" r:id="rId50"/>
    <p:sldId id="265" r:id="rId51"/>
    <p:sldId id="266" r:id="rId5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52"/>
    <p:restoredTop sz="92857"/>
  </p:normalViewPr>
  <p:slideViewPr>
    <p:cSldViewPr snapToGrid="0" snapToObjects="1">
      <p:cViewPr>
        <p:scale>
          <a:sx n="115" d="100"/>
          <a:sy n="115" d="100"/>
        </p:scale>
        <p:origin x="96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2DF63-E320-F04C-8C30-BCF5B9AAA858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92ABE-EA6F-9C49-9D59-4D0A67E7BDE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064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Propensity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score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matching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(PSM)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create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balanced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covariate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cohort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tisa-cel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cohort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exhaustive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covariates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PSM 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sex, LDH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reactive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(CRP), time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last treatment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Eastern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Cooperative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Oncology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 (ECOG) performance status (PS),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Arbor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stage,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treatment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CAR- T,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bridging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bridging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transplant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(SCT)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autologous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allogeneic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bulk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centre,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histological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diagnosis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372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/>
              <a:t>CRS/ICANS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graded</a:t>
            </a:r>
            <a:r>
              <a:rPr lang="it-IT" sz="1200" dirty="0"/>
              <a:t> </a:t>
            </a:r>
            <a:r>
              <a:rPr lang="it-IT" sz="1200" dirty="0" err="1"/>
              <a:t>prospectively</a:t>
            </a:r>
            <a:r>
              <a:rPr lang="it-IT" sz="1200" dirty="0"/>
              <a:t> (ASTCT grade scale). </a:t>
            </a:r>
          </a:p>
          <a:p>
            <a:r>
              <a:rPr lang="it-IT" sz="1200" dirty="0" err="1"/>
              <a:t>Regarding</a:t>
            </a:r>
            <a:r>
              <a:rPr lang="it-IT" sz="1200" dirty="0"/>
              <a:t> </a:t>
            </a:r>
            <a:r>
              <a:rPr lang="it-IT" sz="1200" dirty="0" err="1"/>
              <a:t>previously</a:t>
            </a:r>
            <a:r>
              <a:rPr lang="it-IT" sz="1200" dirty="0"/>
              <a:t> </a:t>
            </a:r>
            <a:r>
              <a:rPr lang="it-IT" sz="1200" dirty="0" err="1"/>
              <a:t>validated</a:t>
            </a:r>
            <a:r>
              <a:rPr lang="it-IT" sz="1200" dirty="0"/>
              <a:t> </a:t>
            </a:r>
            <a:r>
              <a:rPr lang="it-IT" sz="1200" dirty="0" err="1"/>
              <a:t>predictive</a:t>
            </a:r>
            <a:r>
              <a:rPr lang="it-IT" sz="1200" dirty="0"/>
              <a:t> score of CRS and ICANS in the </a:t>
            </a:r>
            <a:r>
              <a:rPr lang="it-IT" sz="1200" dirty="0" err="1"/>
              <a:t>literature</a:t>
            </a:r>
            <a:r>
              <a:rPr lang="it-IT" sz="1200" dirty="0"/>
              <a:t>, EASIX score (</a:t>
            </a:r>
            <a:r>
              <a:rPr lang="it-IT" sz="1200" dirty="0" err="1"/>
              <a:t>LDHxCreatinine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), </a:t>
            </a:r>
            <a:r>
              <a:rPr lang="it-IT" sz="1200" dirty="0" err="1"/>
              <a:t>modified</a:t>
            </a:r>
            <a:r>
              <a:rPr lang="it-IT" sz="1200" dirty="0"/>
              <a:t>-EASIX score (m-EASIX: </a:t>
            </a:r>
            <a:r>
              <a:rPr lang="it-IT" sz="1200" dirty="0" err="1"/>
              <a:t>CRPxCreatinine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 and </a:t>
            </a:r>
            <a:r>
              <a:rPr lang="it-IT" sz="1200" dirty="0" err="1"/>
              <a:t>simplified</a:t>
            </a:r>
            <a:r>
              <a:rPr lang="it-IT" sz="1200" dirty="0"/>
              <a:t>-EASIX score (</a:t>
            </a:r>
            <a:r>
              <a:rPr lang="it-IT" sz="1200" dirty="0" err="1"/>
              <a:t>s</a:t>
            </a:r>
            <a:r>
              <a:rPr lang="it-IT" sz="1200" dirty="0"/>
              <a:t>-EASIX: LDH/</a:t>
            </a:r>
            <a:r>
              <a:rPr lang="it-IT" sz="1200" dirty="0" err="1"/>
              <a:t>Platelets</a:t>
            </a:r>
            <a:r>
              <a:rPr lang="it-IT" sz="1200" dirty="0"/>
              <a:t>) (Pennisi et al., 2021)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assessed</a:t>
            </a:r>
            <a:r>
              <a:rPr lang="it-IT" sz="1200" dirty="0"/>
              <a:t> in </a:t>
            </a:r>
            <a:r>
              <a:rPr lang="it-IT" sz="1200" dirty="0" err="1"/>
              <a:t>our</a:t>
            </a:r>
            <a:r>
              <a:rPr lang="it-IT" sz="1200" dirty="0"/>
              <a:t> </a:t>
            </a:r>
            <a:r>
              <a:rPr lang="it-IT" sz="1200" dirty="0" err="1"/>
              <a:t>cohort</a:t>
            </a:r>
            <a:r>
              <a:rPr lang="it-IT" sz="1200" dirty="0"/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171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err="1"/>
              <a:t>Regarding</a:t>
            </a:r>
            <a:r>
              <a:rPr lang="it-IT" sz="1200" dirty="0"/>
              <a:t> </a:t>
            </a:r>
            <a:r>
              <a:rPr lang="it-IT" sz="1200" dirty="0" err="1"/>
              <a:t>previously</a:t>
            </a:r>
            <a:r>
              <a:rPr lang="it-IT" sz="1200" dirty="0"/>
              <a:t> </a:t>
            </a:r>
            <a:r>
              <a:rPr lang="it-IT" sz="1200" dirty="0" err="1"/>
              <a:t>validated</a:t>
            </a:r>
            <a:r>
              <a:rPr lang="it-IT" sz="1200" dirty="0"/>
              <a:t> </a:t>
            </a:r>
            <a:r>
              <a:rPr lang="it-IT" sz="1200" dirty="0" err="1"/>
              <a:t>predictive</a:t>
            </a:r>
            <a:r>
              <a:rPr lang="it-IT" sz="1200" dirty="0"/>
              <a:t> score of CRS and ICANS in the </a:t>
            </a:r>
            <a:r>
              <a:rPr lang="it-IT" sz="1200" dirty="0" err="1"/>
              <a:t>literature</a:t>
            </a:r>
            <a:r>
              <a:rPr lang="it-IT" sz="1200" dirty="0"/>
              <a:t>, EASIX score (</a:t>
            </a:r>
            <a:r>
              <a:rPr lang="it-IT" sz="1200" dirty="0" err="1"/>
              <a:t>LDHxCreatinine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), </a:t>
            </a:r>
            <a:r>
              <a:rPr lang="it-IT" sz="1200" dirty="0" err="1"/>
              <a:t>modified</a:t>
            </a:r>
            <a:r>
              <a:rPr lang="it-IT" sz="1200" dirty="0"/>
              <a:t>-EASIX score (m-EASIX: </a:t>
            </a:r>
            <a:r>
              <a:rPr lang="it-IT" sz="1200" dirty="0" err="1"/>
              <a:t>CRPxCreatinine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 and </a:t>
            </a:r>
            <a:r>
              <a:rPr lang="it-IT" sz="1200" dirty="0" err="1"/>
              <a:t>simplified</a:t>
            </a:r>
            <a:r>
              <a:rPr lang="it-IT" sz="1200" dirty="0"/>
              <a:t>-EASIX score (</a:t>
            </a:r>
            <a:r>
              <a:rPr lang="it-IT" sz="1200" dirty="0" err="1"/>
              <a:t>s</a:t>
            </a:r>
            <a:r>
              <a:rPr lang="it-IT" sz="1200" dirty="0"/>
              <a:t>-EASIX: LDH/</a:t>
            </a:r>
            <a:r>
              <a:rPr lang="it-IT" sz="1200" dirty="0" err="1"/>
              <a:t>Platelets</a:t>
            </a:r>
            <a:r>
              <a:rPr lang="it-IT" sz="1200" dirty="0"/>
              <a:t>) (Pennisi et al., 2021)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assessed</a:t>
            </a:r>
            <a:r>
              <a:rPr lang="it-IT" sz="1200" dirty="0"/>
              <a:t> in </a:t>
            </a:r>
            <a:r>
              <a:rPr lang="it-IT" sz="1200" dirty="0" err="1"/>
              <a:t>our</a:t>
            </a:r>
            <a:r>
              <a:rPr lang="it-IT" sz="1200" dirty="0"/>
              <a:t> </a:t>
            </a:r>
            <a:r>
              <a:rPr lang="it-IT" sz="1200" dirty="0" err="1"/>
              <a:t>cohort</a:t>
            </a:r>
            <a:r>
              <a:rPr lang="it-IT" sz="1200" dirty="0"/>
              <a:t>.</a:t>
            </a:r>
          </a:p>
          <a:p>
            <a:endParaRPr lang="it-IT" sz="1200" dirty="0"/>
          </a:p>
          <a:p>
            <a:r>
              <a:rPr lang="it-IT" sz="1200" dirty="0"/>
              <a:t>74 </a:t>
            </a:r>
            <a:r>
              <a:rPr lang="it-IT" sz="1200" dirty="0" err="1"/>
              <a:t>pts</a:t>
            </a:r>
            <a:r>
              <a:rPr lang="it-IT" sz="1200" dirty="0"/>
              <a:t> (11%) </a:t>
            </a:r>
            <a:r>
              <a:rPr lang="it-IT" sz="1200" dirty="0" err="1"/>
              <a:t>had</a:t>
            </a:r>
            <a:r>
              <a:rPr lang="it-IT" sz="1200" dirty="0"/>
              <a:t> an ECOG/PS ≥ 2 </a:t>
            </a:r>
            <a:r>
              <a:rPr lang="it-IT" sz="1200" dirty="0" err="1"/>
              <a:t>before</a:t>
            </a:r>
            <a:r>
              <a:rPr lang="it-IT" sz="1200" dirty="0"/>
              <a:t> </a:t>
            </a:r>
            <a:r>
              <a:rPr lang="it-IT" sz="1200" dirty="0" err="1"/>
              <a:t>lymphodepletion</a:t>
            </a:r>
            <a:r>
              <a:rPr lang="it-IT" sz="1200" dirty="0"/>
              <a:t>. 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710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err="1"/>
              <a:t>Regarding</a:t>
            </a:r>
            <a:r>
              <a:rPr lang="it-IT" sz="1200" dirty="0"/>
              <a:t> </a:t>
            </a:r>
            <a:r>
              <a:rPr lang="it-IT" sz="1200" dirty="0" err="1"/>
              <a:t>previously</a:t>
            </a:r>
            <a:r>
              <a:rPr lang="it-IT" sz="1200" dirty="0"/>
              <a:t> </a:t>
            </a:r>
            <a:r>
              <a:rPr lang="it-IT" sz="1200" dirty="0" err="1"/>
              <a:t>validated</a:t>
            </a:r>
            <a:r>
              <a:rPr lang="it-IT" sz="1200" dirty="0"/>
              <a:t> </a:t>
            </a:r>
            <a:r>
              <a:rPr lang="it-IT" sz="1200" dirty="0" err="1"/>
              <a:t>predictive</a:t>
            </a:r>
            <a:r>
              <a:rPr lang="it-IT" sz="1200" dirty="0"/>
              <a:t> score of CRS and ICANS in the </a:t>
            </a:r>
            <a:r>
              <a:rPr lang="it-IT" sz="1200" dirty="0" err="1"/>
              <a:t>literature</a:t>
            </a:r>
            <a:r>
              <a:rPr lang="it-IT" sz="1200" dirty="0"/>
              <a:t>, EASIX score (</a:t>
            </a:r>
            <a:r>
              <a:rPr lang="it-IT" sz="1200" dirty="0" err="1"/>
              <a:t>LDHxCreatinine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), </a:t>
            </a:r>
            <a:r>
              <a:rPr lang="it-IT" sz="1200" dirty="0" err="1"/>
              <a:t>modified</a:t>
            </a:r>
            <a:r>
              <a:rPr lang="it-IT" sz="1200" dirty="0"/>
              <a:t>-EASIX score (m-EASIX: </a:t>
            </a:r>
            <a:r>
              <a:rPr lang="it-IT" sz="1200" dirty="0" err="1"/>
              <a:t>CRPxCreatinine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 and </a:t>
            </a:r>
            <a:r>
              <a:rPr lang="it-IT" sz="1200" dirty="0" err="1"/>
              <a:t>simplified</a:t>
            </a:r>
            <a:r>
              <a:rPr lang="it-IT" sz="1200" dirty="0"/>
              <a:t>-EASIX score (</a:t>
            </a:r>
            <a:r>
              <a:rPr lang="it-IT" sz="1200" dirty="0" err="1"/>
              <a:t>s</a:t>
            </a:r>
            <a:r>
              <a:rPr lang="it-IT" sz="1200" dirty="0"/>
              <a:t>-EASIX: LDH/</a:t>
            </a:r>
            <a:r>
              <a:rPr lang="it-IT" sz="1200" dirty="0" err="1"/>
              <a:t>Platelets</a:t>
            </a:r>
            <a:r>
              <a:rPr lang="it-IT" sz="1200" dirty="0"/>
              <a:t>) (Pennisi et al., 2021)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assessed</a:t>
            </a:r>
            <a:r>
              <a:rPr lang="it-IT" sz="1200" dirty="0"/>
              <a:t> in </a:t>
            </a:r>
            <a:r>
              <a:rPr lang="it-IT" sz="1200" dirty="0" err="1"/>
              <a:t>our</a:t>
            </a:r>
            <a:r>
              <a:rPr lang="it-IT" sz="1200" dirty="0"/>
              <a:t> </a:t>
            </a:r>
            <a:r>
              <a:rPr lang="it-IT" sz="1200" dirty="0" err="1"/>
              <a:t>cohort</a:t>
            </a:r>
            <a:r>
              <a:rPr lang="it-IT" sz="1200" dirty="0"/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879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err="1"/>
              <a:t>Regarding</a:t>
            </a:r>
            <a:r>
              <a:rPr lang="it-IT" sz="1200" dirty="0"/>
              <a:t> </a:t>
            </a:r>
            <a:r>
              <a:rPr lang="it-IT" sz="1200" dirty="0" err="1"/>
              <a:t>previously</a:t>
            </a:r>
            <a:r>
              <a:rPr lang="it-IT" sz="1200" dirty="0"/>
              <a:t> </a:t>
            </a:r>
            <a:r>
              <a:rPr lang="it-IT" sz="1200" dirty="0" err="1"/>
              <a:t>validated</a:t>
            </a:r>
            <a:r>
              <a:rPr lang="it-IT" sz="1200" dirty="0"/>
              <a:t> </a:t>
            </a:r>
            <a:r>
              <a:rPr lang="it-IT" sz="1200" dirty="0" err="1"/>
              <a:t>predictive</a:t>
            </a:r>
            <a:r>
              <a:rPr lang="it-IT" sz="1200" dirty="0"/>
              <a:t> score of CRS and ICANS in the </a:t>
            </a:r>
            <a:r>
              <a:rPr lang="it-IT" sz="1200" dirty="0" err="1"/>
              <a:t>literature</a:t>
            </a:r>
            <a:r>
              <a:rPr lang="it-IT" sz="1200" dirty="0"/>
              <a:t>, EASIX score (</a:t>
            </a:r>
            <a:r>
              <a:rPr lang="it-IT" sz="1200" dirty="0" err="1"/>
              <a:t>LDHxCreatinine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), </a:t>
            </a:r>
            <a:r>
              <a:rPr lang="it-IT" sz="1200" dirty="0" err="1"/>
              <a:t>modified</a:t>
            </a:r>
            <a:r>
              <a:rPr lang="it-IT" sz="1200" dirty="0"/>
              <a:t>-EASIX score (m-EASIX: </a:t>
            </a:r>
            <a:r>
              <a:rPr lang="it-IT" sz="1200" dirty="0" err="1"/>
              <a:t>CRPxCreatinine</a:t>
            </a:r>
            <a:r>
              <a:rPr lang="it-IT" sz="1200" dirty="0"/>
              <a:t>/</a:t>
            </a:r>
            <a:r>
              <a:rPr lang="it-IT" sz="1200" dirty="0" err="1"/>
              <a:t>Platelets</a:t>
            </a:r>
            <a:r>
              <a:rPr lang="it-IT" sz="1200" dirty="0"/>
              <a:t>) and </a:t>
            </a:r>
            <a:r>
              <a:rPr lang="it-IT" sz="1200" dirty="0" err="1"/>
              <a:t>simplified</a:t>
            </a:r>
            <a:r>
              <a:rPr lang="it-IT" sz="1200" dirty="0"/>
              <a:t>-EASIX score (</a:t>
            </a:r>
            <a:r>
              <a:rPr lang="it-IT" sz="1200" dirty="0" err="1"/>
              <a:t>s</a:t>
            </a:r>
            <a:r>
              <a:rPr lang="it-IT" sz="1200" dirty="0"/>
              <a:t>-EASIX: LDH/</a:t>
            </a:r>
            <a:r>
              <a:rPr lang="it-IT" sz="1200" dirty="0" err="1"/>
              <a:t>Platelets</a:t>
            </a:r>
            <a:r>
              <a:rPr lang="it-IT" sz="1200" dirty="0"/>
              <a:t>) (Pennisi et al., 2021)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assessed</a:t>
            </a:r>
            <a:r>
              <a:rPr lang="it-IT" sz="1200" dirty="0"/>
              <a:t> in </a:t>
            </a:r>
            <a:r>
              <a:rPr lang="it-IT" sz="1200" dirty="0" err="1"/>
              <a:t>our</a:t>
            </a:r>
            <a:r>
              <a:rPr lang="it-IT" sz="1200" dirty="0"/>
              <a:t> </a:t>
            </a:r>
            <a:r>
              <a:rPr lang="it-IT" sz="1200" dirty="0" err="1"/>
              <a:t>cohort</a:t>
            </a:r>
            <a:r>
              <a:rPr lang="it-IT" sz="1200" dirty="0"/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571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2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administered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single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intravenous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(2x105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/kg),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(7x105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/kg) or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(2x106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/kg).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(500mg/m2)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(30mg/m2)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Anbal-cel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090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52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4080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3997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668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809 pts from 25 French </a:t>
            </a:r>
            <a:r>
              <a:rPr lang="en-GB" dirty="0" err="1"/>
              <a:t>center</a:t>
            </a:r>
            <a:r>
              <a:rPr lang="en-GB" dirty="0"/>
              <a:t> were enrolled, 729/809 proceed to lymphodepletion and infusion.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128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  <a:p>
            <a:pPr marL="0" indent="0">
              <a:buNone/>
            </a:pPr>
            <a:r>
              <a:rPr lang="it-IT" b="1" dirty="0"/>
              <a:t>RESULTS:</a:t>
            </a:r>
          </a:p>
          <a:p>
            <a:r>
              <a:rPr lang="it-IT" sz="1200" dirty="0" err="1"/>
              <a:t>Globally</a:t>
            </a:r>
            <a:r>
              <a:rPr lang="it-IT" sz="1200" dirty="0"/>
              <a:t>, ORR </a:t>
            </a:r>
            <a:r>
              <a:rPr lang="it-IT" sz="1200" dirty="0" err="1"/>
              <a:t>was</a:t>
            </a:r>
            <a:r>
              <a:rPr lang="it-IT" sz="1200" dirty="0"/>
              <a:t> 94% (15/16) with a CR of 75% (12/16). </a:t>
            </a:r>
          </a:p>
          <a:p>
            <a:r>
              <a:rPr lang="it-IT" sz="1200" dirty="0" err="1"/>
              <a:t>Pts</a:t>
            </a:r>
            <a:r>
              <a:rPr lang="it-IT" sz="1200" dirty="0"/>
              <a:t> </a:t>
            </a:r>
            <a:r>
              <a:rPr lang="it-IT" sz="1200" dirty="0" err="1"/>
              <a:t>who</a:t>
            </a:r>
            <a:r>
              <a:rPr lang="it-IT" sz="1200" dirty="0"/>
              <a:t> </a:t>
            </a:r>
            <a:r>
              <a:rPr lang="it-IT" sz="1200" dirty="0" err="1"/>
              <a:t>received</a:t>
            </a:r>
            <a:r>
              <a:rPr lang="it-IT" sz="1200" dirty="0"/>
              <a:t> DL3 or DL4 </a:t>
            </a:r>
            <a:r>
              <a:rPr lang="it-IT" sz="1200" dirty="0" err="1"/>
              <a:t>had</a:t>
            </a:r>
            <a:r>
              <a:rPr lang="it-IT" sz="1200" dirty="0"/>
              <a:t> an ORR 100% and CR rate of 89%.</a:t>
            </a:r>
          </a:p>
          <a:p>
            <a:r>
              <a:rPr lang="it-IT" sz="1200" dirty="0"/>
              <a:t>4 </a:t>
            </a:r>
            <a:r>
              <a:rPr lang="it-IT" sz="1200" dirty="0" err="1"/>
              <a:t>pts</a:t>
            </a:r>
            <a:r>
              <a:rPr lang="it-IT" sz="1200" dirty="0"/>
              <a:t> </a:t>
            </a:r>
            <a:r>
              <a:rPr lang="it-IT" sz="1200" dirty="0" err="1"/>
              <a:t>relapsed</a:t>
            </a:r>
            <a:r>
              <a:rPr lang="it-IT" sz="1200" dirty="0"/>
              <a:t> </a:t>
            </a:r>
            <a:r>
              <a:rPr lang="it-IT" sz="1200" dirty="0" err="1"/>
              <a:t>during</a:t>
            </a:r>
            <a:r>
              <a:rPr lang="it-IT" sz="1200" dirty="0"/>
              <a:t> the follow-up, </a:t>
            </a:r>
            <a:r>
              <a:rPr lang="it-IT" sz="1200" dirty="0" err="1"/>
              <a:t>median</a:t>
            </a:r>
            <a:r>
              <a:rPr lang="it-IT" sz="1200" dirty="0"/>
              <a:t> 7 </a:t>
            </a:r>
            <a:r>
              <a:rPr lang="it-IT" sz="1200" dirty="0" err="1"/>
              <a:t>months</a:t>
            </a:r>
            <a:r>
              <a:rPr lang="it-IT" sz="1200" dirty="0"/>
              <a:t> </a:t>
            </a:r>
            <a:r>
              <a:rPr lang="it-IT" sz="1200" dirty="0" err="1"/>
              <a:t>after</a:t>
            </a:r>
            <a:r>
              <a:rPr lang="it-IT" sz="1200" dirty="0"/>
              <a:t> treatment (</a:t>
            </a:r>
            <a:r>
              <a:rPr lang="it-IT" sz="1200" dirty="0" err="1"/>
              <a:t>range</a:t>
            </a:r>
            <a:r>
              <a:rPr lang="it-IT" sz="1200" dirty="0"/>
              <a:t> 3-10.5). </a:t>
            </a:r>
          </a:p>
          <a:p>
            <a:r>
              <a:rPr lang="it-IT" sz="1200" dirty="0"/>
              <a:t>CAR T </a:t>
            </a:r>
            <a:r>
              <a:rPr lang="it-IT" sz="1200" dirty="0" err="1"/>
              <a:t>cells</a:t>
            </a:r>
            <a:r>
              <a:rPr lang="it-IT" sz="1200" dirty="0"/>
              <a:t> </a:t>
            </a:r>
            <a:r>
              <a:rPr lang="it-IT" sz="1200" dirty="0" err="1"/>
              <a:t>were</a:t>
            </a:r>
            <a:r>
              <a:rPr lang="it-IT" sz="1200" dirty="0"/>
              <a:t> </a:t>
            </a:r>
            <a:r>
              <a:rPr lang="it-IT" sz="1200" dirty="0" err="1"/>
              <a:t>detectable</a:t>
            </a:r>
            <a:r>
              <a:rPr lang="it-IT" sz="1200" dirty="0"/>
              <a:t> by flow </a:t>
            </a:r>
            <a:r>
              <a:rPr lang="it-IT" sz="1200" dirty="0" err="1"/>
              <a:t>cytometry</a:t>
            </a:r>
            <a:r>
              <a:rPr lang="it-IT" sz="1200" dirty="0"/>
              <a:t> </a:t>
            </a:r>
            <a:r>
              <a:rPr lang="it-IT" sz="1200" dirty="0" err="1"/>
              <a:t>at</a:t>
            </a:r>
            <a:r>
              <a:rPr lang="it-IT" sz="1200" dirty="0"/>
              <a:t> last </a:t>
            </a:r>
            <a:r>
              <a:rPr lang="it-IT" sz="1200" dirty="0" err="1"/>
              <a:t>available</a:t>
            </a:r>
            <a:r>
              <a:rPr lang="it-IT" sz="1200" dirty="0"/>
              <a:t> </a:t>
            </a:r>
            <a:r>
              <a:rPr lang="it-IT" sz="1200" dirty="0" err="1"/>
              <a:t>timepoint</a:t>
            </a:r>
            <a:r>
              <a:rPr lang="it-IT" sz="1200" dirty="0"/>
              <a:t> (up to 2 </a:t>
            </a:r>
            <a:r>
              <a:rPr lang="it-IT" sz="1200" dirty="0" err="1"/>
              <a:t>years</a:t>
            </a:r>
            <a:r>
              <a:rPr lang="it-IT" sz="1200" dirty="0"/>
              <a:t>) for 15 of 16 </a:t>
            </a:r>
            <a:r>
              <a:rPr lang="it-IT" sz="1200" dirty="0" err="1"/>
              <a:t>patients</a:t>
            </a:r>
            <a:r>
              <a:rPr lang="it-IT" sz="1200" dirty="0"/>
              <a:t>.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9569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6351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414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T-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transduced</a:t>
            </a:r>
            <a:r>
              <a:rPr lang="it-IT" dirty="0"/>
              <a:t> with a lentivirus </a:t>
            </a:r>
            <a:r>
              <a:rPr lang="it-IT" dirty="0" err="1"/>
              <a:t>encoding</a:t>
            </a:r>
            <a:r>
              <a:rPr lang="it-IT" dirty="0"/>
              <a:t> a </a:t>
            </a:r>
            <a:r>
              <a:rPr lang="it-IT" dirty="0" err="1"/>
              <a:t>second</a:t>
            </a:r>
            <a:r>
              <a:rPr lang="it-IT" dirty="0"/>
              <a:t>-generation 4-1BB </a:t>
            </a:r>
            <a:r>
              <a:rPr lang="it-IT" dirty="0" err="1"/>
              <a:t>costimulated</a:t>
            </a:r>
            <a:r>
              <a:rPr lang="it-IT" dirty="0"/>
              <a:t> CAR, </a:t>
            </a:r>
            <a:r>
              <a:rPr lang="it-IT" dirty="0" err="1"/>
              <a:t>containing</a:t>
            </a:r>
            <a:r>
              <a:rPr lang="it-IT" dirty="0"/>
              <a:t> a </a:t>
            </a:r>
            <a:r>
              <a:rPr lang="it-IT" dirty="0" err="1"/>
              <a:t>scFv</a:t>
            </a:r>
            <a:r>
              <a:rPr lang="it-IT" dirty="0"/>
              <a:t> </a:t>
            </a:r>
            <a:r>
              <a:rPr lang="it-IT" dirty="0" err="1"/>
              <a:t>directed</a:t>
            </a:r>
            <a:r>
              <a:rPr lang="it-IT" dirty="0"/>
              <a:t> </a:t>
            </a:r>
            <a:r>
              <a:rPr lang="it-IT" dirty="0" err="1"/>
              <a:t>against</a:t>
            </a:r>
            <a:r>
              <a:rPr lang="it-IT" dirty="0"/>
              <a:t> an </a:t>
            </a:r>
            <a:r>
              <a:rPr lang="it-IT" dirty="0" err="1"/>
              <a:t>epitope</a:t>
            </a:r>
            <a:r>
              <a:rPr lang="it-IT" dirty="0"/>
              <a:t> from the </a:t>
            </a:r>
            <a:r>
              <a:rPr lang="it-IT" dirty="0" err="1"/>
              <a:t>proximal</a:t>
            </a:r>
            <a:r>
              <a:rPr lang="it-IT" dirty="0"/>
              <a:t> non-</a:t>
            </a:r>
            <a:r>
              <a:rPr lang="it-IT" dirty="0" err="1"/>
              <a:t>cleavable</a:t>
            </a:r>
            <a:r>
              <a:rPr lang="it-IT" dirty="0"/>
              <a:t> part of CD30 </a:t>
            </a:r>
            <a:r>
              <a:rPr lang="it-IT" dirty="0" err="1"/>
              <a:t>protein</a:t>
            </a:r>
            <a:r>
              <a:rPr lang="it-IT" dirty="0"/>
              <a:t>. 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7862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HL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to </a:t>
            </a:r>
            <a:r>
              <a:rPr lang="it-IT" dirty="0" err="1"/>
              <a:t>treatments</a:t>
            </a:r>
            <a:r>
              <a:rPr lang="it-IT" dirty="0"/>
              <a:t> </a:t>
            </a:r>
            <a:r>
              <a:rPr lang="it-IT" dirty="0" err="1"/>
              <a:t>including</a:t>
            </a:r>
            <a:r>
              <a:rPr lang="it-IT" dirty="0"/>
              <a:t> </a:t>
            </a:r>
            <a:r>
              <a:rPr lang="it-IT" dirty="0" err="1"/>
              <a:t>chemotherapy</a:t>
            </a:r>
            <a:r>
              <a:rPr lang="it-IT" dirty="0"/>
              <a:t>, </a:t>
            </a:r>
            <a:r>
              <a:rPr lang="it-IT" dirty="0" err="1"/>
              <a:t>brentuximab</a:t>
            </a:r>
            <a:r>
              <a:rPr lang="it-IT" dirty="0"/>
              <a:t> and anti-PD-1 </a:t>
            </a:r>
            <a:r>
              <a:rPr lang="it-IT" dirty="0" err="1"/>
              <a:t>antibodies</a:t>
            </a:r>
            <a:r>
              <a:rPr lang="it-IT" dirty="0"/>
              <a:t>.</a:t>
            </a:r>
          </a:p>
          <a:p>
            <a:r>
              <a:rPr lang="it-IT" dirty="0"/>
              <a:t> T-NHL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to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least</a:t>
            </a:r>
            <a:r>
              <a:rPr lang="it-IT" dirty="0"/>
              <a:t> 2 </a:t>
            </a:r>
            <a:r>
              <a:rPr lang="it-IT" dirty="0" err="1"/>
              <a:t>chemotherapy</a:t>
            </a:r>
            <a:r>
              <a:rPr lang="it-IT" dirty="0"/>
              <a:t> </a:t>
            </a:r>
            <a:r>
              <a:rPr lang="it-IT" dirty="0" err="1"/>
              <a:t>treatments</a:t>
            </a:r>
            <a:r>
              <a:rPr lang="it-IT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49.9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21–65).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treatment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4.6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3–7).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treatment due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expansion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bendamustine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HL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=8)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T-NHL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=2) </a:t>
            </a: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 to HSP-CAR30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across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6–98). CAR+ 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detectable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flow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cytometry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to 11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HSP-CAR30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tolerated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toxicities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825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HL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to </a:t>
            </a:r>
            <a:r>
              <a:rPr lang="it-IT" dirty="0" err="1"/>
              <a:t>treatments</a:t>
            </a:r>
            <a:r>
              <a:rPr lang="it-IT" dirty="0"/>
              <a:t> </a:t>
            </a:r>
            <a:r>
              <a:rPr lang="it-IT" dirty="0" err="1"/>
              <a:t>including</a:t>
            </a:r>
            <a:r>
              <a:rPr lang="it-IT" dirty="0"/>
              <a:t> </a:t>
            </a:r>
            <a:r>
              <a:rPr lang="it-IT" dirty="0" err="1"/>
              <a:t>chemotherapy</a:t>
            </a:r>
            <a:r>
              <a:rPr lang="it-IT" dirty="0"/>
              <a:t>, </a:t>
            </a:r>
            <a:r>
              <a:rPr lang="it-IT" dirty="0" err="1"/>
              <a:t>brentuximab</a:t>
            </a:r>
            <a:r>
              <a:rPr lang="it-IT" dirty="0"/>
              <a:t> and anti-PD-1 </a:t>
            </a:r>
            <a:r>
              <a:rPr lang="it-IT" dirty="0" err="1"/>
              <a:t>antibodies</a:t>
            </a:r>
            <a:r>
              <a:rPr lang="it-IT" dirty="0"/>
              <a:t>.</a:t>
            </a:r>
          </a:p>
          <a:p>
            <a:r>
              <a:rPr lang="it-IT" dirty="0"/>
              <a:t> T-NHL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to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least</a:t>
            </a:r>
            <a:r>
              <a:rPr lang="it-IT" dirty="0"/>
              <a:t> 2 </a:t>
            </a:r>
            <a:r>
              <a:rPr lang="it-IT" dirty="0" err="1"/>
              <a:t>chemotherapy</a:t>
            </a:r>
            <a:r>
              <a:rPr lang="it-IT" dirty="0"/>
              <a:t> </a:t>
            </a:r>
            <a:r>
              <a:rPr lang="it-IT" dirty="0" err="1"/>
              <a:t>treatments</a:t>
            </a:r>
            <a:r>
              <a:rPr lang="it-IT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49.9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21–65).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treatment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4.6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3–7).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treatment due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expansion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bendamustine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HL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=8)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T-NHL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=2) </a:t>
            </a: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 to HSP-CAR30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across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6–98). CAR+ 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detectable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flow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cytometry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to 11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HSP-CAR30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tolerated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toxicities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744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4492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Biopsies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&gt;18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screened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TRBC1-positive PTCL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-generation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(30mg/m2 x4, day-6 to day-3)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(500mg/m2 x2 on day-6 and day-5)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AUTO4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0.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(30mg/m2 x4, day-6 to day-3)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(500mg/m2 x2 on day-6 and day-5)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AUTO4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0. </a:t>
            </a: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6353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450x106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achieved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CMR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4462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CTX130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modified</a:t>
            </a:r>
            <a:r>
              <a:rPr lang="it-IT" dirty="0"/>
              <a:t> with CRISPR/Cas9-editing to eliminate </a:t>
            </a:r>
            <a:r>
              <a:rPr lang="it-IT" dirty="0" err="1"/>
              <a:t>expression</a:t>
            </a:r>
            <a:r>
              <a:rPr lang="it-IT" dirty="0"/>
              <a:t> of: 1) T-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receptor</a:t>
            </a:r>
            <a:r>
              <a:rPr lang="it-IT" dirty="0"/>
              <a:t> (TCR) by TCR </a:t>
            </a:r>
            <a:r>
              <a:rPr lang="it-IT" dirty="0" err="1"/>
              <a:t>alpha</a:t>
            </a:r>
            <a:r>
              <a:rPr lang="it-IT" dirty="0"/>
              <a:t> </a:t>
            </a:r>
            <a:r>
              <a:rPr lang="it-IT" dirty="0" err="1"/>
              <a:t>constant</a:t>
            </a:r>
            <a:r>
              <a:rPr lang="it-IT" dirty="0"/>
              <a:t> </a:t>
            </a:r>
            <a:r>
              <a:rPr lang="it-IT" dirty="0" err="1"/>
              <a:t>disruption</a:t>
            </a:r>
            <a:r>
              <a:rPr lang="it-IT" dirty="0"/>
              <a:t>, 2) major </a:t>
            </a:r>
            <a:r>
              <a:rPr lang="it-IT" dirty="0" err="1"/>
              <a:t>histocompatibility</a:t>
            </a:r>
            <a:r>
              <a:rPr lang="it-IT" dirty="0"/>
              <a:t> </a:t>
            </a:r>
            <a:r>
              <a:rPr lang="it-IT" dirty="0" err="1"/>
              <a:t>complex</a:t>
            </a:r>
            <a:r>
              <a:rPr lang="it-IT" dirty="0"/>
              <a:t> </a:t>
            </a:r>
            <a:r>
              <a:rPr lang="it-IT" dirty="0" err="1"/>
              <a:t>class</a:t>
            </a:r>
            <a:r>
              <a:rPr lang="it-IT" dirty="0"/>
              <a:t> I </a:t>
            </a:r>
            <a:r>
              <a:rPr lang="it-IT" dirty="0" err="1"/>
              <a:t>expression</a:t>
            </a:r>
            <a:r>
              <a:rPr lang="it-IT" dirty="0"/>
              <a:t> by </a:t>
            </a:r>
            <a:r>
              <a:rPr lang="el-GR" dirty="0"/>
              <a:t>β2-</a:t>
            </a:r>
            <a:r>
              <a:rPr lang="it-IT" dirty="0" err="1"/>
              <a:t>microglobulin</a:t>
            </a:r>
            <a:r>
              <a:rPr lang="it-IT" dirty="0"/>
              <a:t> </a:t>
            </a:r>
            <a:r>
              <a:rPr lang="it-IT" dirty="0" err="1"/>
              <a:t>disruption</a:t>
            </a:r>
            <a:r>
              <a:rPr lang="it-IT" dirty="0"/>
              <a:t>, and 3) CD70 to mitigate fratricide and </a:t>
            </a:r>
            <a:r>
              <a:rPr lang="it-IT" dirty="0" err="1"/>
              <a:t>enhance</a:t>
            </a:r>
            <a:r>
              <a:rPr lang="it-IT" dirty="0"/>
              <a:t> performance</a:t>
            </a:r>
          </a:p>
          <a:p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PTCL and CTCL must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≥1 or ≥2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therapy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respectively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chemotherapy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(LDC)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30mg/m2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500mg/m2 for 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CTX130.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CTX130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3x107 (dose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[DL]1) to 9x108 (DL4) CAR+ 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CTX130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achieved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clinical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benefit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disease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progression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842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7623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Median </a:t>
            </a:r>
            <a:r>
              <a:rPr lang="en-GB" dirty="0" err="1"/>
              <a:t>fup</a:t>
            </a:r>
            <a:r>
              <a:rPr lang="en-GB" dirty="0"/>
              <a:t> 3.1 </a:t>
            </a:r>
            <a:r>
              <a:rPr lang="en-GB" dirty="0" err="1"/>
              <a:t>mo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increase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frequency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severity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CRS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CTX130. 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(7%)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Gr ≥3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infection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7477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single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tisacel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0.2-5.0×106 CAR+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/kg se &lt; 50Kg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0.1-2.5×108 CAR+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&gt;50 kg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Endpoints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remission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rate (ORR: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CR+CRi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2. MRD, relapse-free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survival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(RFS),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remission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(DOR),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survival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(OS),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persistence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B-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aplasia, and short- and long-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safety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97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enrolled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79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(81%)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tisagenlecleucel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time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data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cutoff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5.5 y; 64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≥5 y of follow-up. </a:t>
            </a: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8323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RFS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without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censoring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SCT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cancer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therapies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17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CR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censored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happened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missing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assessments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it-IT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5197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B-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recovery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experienced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2-year cumulative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incidence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relapse of 40% </a:t>
            </a:r>
            <a:b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it-IT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8450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 (17/69)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underwent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allo, (10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remissoin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7 in relapse)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defferences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EVS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censoring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allo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and EFS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beetwen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pediatric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adult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4196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 (17/69)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underwent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allo, (10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remissoin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7 in relapse)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defferences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EVS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censoring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allo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and EFS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beetwen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pediatric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adult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17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/>
              <a:t>Bridging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allowed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lymphodepletion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cyclophosphamide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2–7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liso-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infusion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target dose of 100 × 106 CAR+ 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Cytokine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release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syndrome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(CRS)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 Lee 2014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criteria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Neurological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(NE)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investigator-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neurological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adverse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liso-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National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Cancer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Institute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Common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Terminology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Criteria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Adverse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4.03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003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liso-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74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53–84; 79% ≥ 70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and 69%, 26%, and 5%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1, 2, and 3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frailty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criteria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respectively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26%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ECOG PS of 2 and 44%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Hematopoietic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Transplantation-specific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Comorbidity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Index score ≥ 3.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first-line treatment, 54%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chemotherapy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refractory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21%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relapsed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25%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relapsed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51%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bridging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chemotherapy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053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4)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tocilizumab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3%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corticosteroids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20%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12)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tocilizumab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corticosteroids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treatment of CRS and/or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332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Self administered scale including functional scale, symptom scale, and QoL scale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423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51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58 SOC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70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65-80) and 69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65-81),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respectively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At baseline, more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vs SOC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high-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features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-line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age-adjusted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International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Prognostic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Index 2-3 (53% vs 31%)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elevated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lactate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dehydrogenase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(61% vs 41%).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EFS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superior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vs SOC (HR, 0.276,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&lt;0.0001),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(75% vs 33%). </a:t>
            </a: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Grade ≥3 treatment-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adverse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occurred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94% and 82%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axi-cel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SOC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respectively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925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CAR-T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preserved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memory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potency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proliferation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persistence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clinical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efficacy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92ABE-EA6F-9C49-9D59-4D0A67E7BDE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787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23443E-1588-8248-9CD8-C859E141F7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F1E61CC-ED43-7443-9BB3-ED14B7476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62A3A4-D294-8947-BB9F-D4182A2D8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992A64E-24D2-2145-B860-6AA333E0B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792938A-0B0C-D04F-924B-819D632DA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638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F88DEB-D413-6343-8213-D30359016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1A92837-B091-F14F-8726-6E56761208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08B8CF-1B6F-C742-A524-0659E942A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DD18D87-534A-EE4F-A0C9-2F89834A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69D3E6-69F4-1940-925A-1B7193601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34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5A17CF5-5BB2-804B-BBB7-44E0B41616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92E4B27-5AE1-D14D-BB2D-A40EA93E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4A8C09-18F6-C048-892D-D6C7F68C9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2EA045-63C2-434B-87ED-62EE04F6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EC1597-2A67-A449-B800-46F5CE9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637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4387D2-0F17-3649-9346-B7C15864E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5C31994-CA0A-F44F-AAF3-35814B0AF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4FC4826-E72A-5248-B696-D532F6FBF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F8D223-C62B-B945-8B72-759AD14D0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8DD0334-B2EE-4D41-A316-0A6893556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053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F56355-62D4-3948-9FC3-3F1A4D3E4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E1B0623-3FA4-D54B-AF32-EDFAE0A16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BF7FAAC-8486-254C-9AA2-78D3C3458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7823356-8768-BD4B-A0DC-2C6A3C084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7B1A7C-DEBD-2D41-B90E-E180692D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988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BC1FB6-349F-6445-9182-404CA5FE3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FFCBDC-9C9E-BD4B-8EEF-F4F493621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74B726C-C0F0-3444-9520-A6348A204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1D42F2E-0B64-D54B-97FA-AD935CC7D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34D859F-DB4F-9D4A-8A93-3FB3099D4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CCF6699-CD2B-8240-9E4E-2EC5E933C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40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81A644-C12A-5945-815D-6A34A7C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3390F4F-6A50-8442-A306-35BA64319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21F32AE-8080-9E41-A004-A72C5C6795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4836AA5-9CFD-4F4F-9860-5045DB9710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B682F1A-02D2-8E43-91EA-1C2325817A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D03FD20-8B7C-854B-9523-6655168A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20A3BC7-5AA1-8E44-99EA-634840020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D43B219-DB7D-2240-AC9B-6037FDBB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197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609121-16CC-1B4A-AB9C-6688DF89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14F91EC-5516-C842-B095-DB11B24FA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D48BD1C-44E7-074D-85BB-32C8D0923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5E4CB1-7D90-8C4E-8DE0-29BFAFFB1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889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396FB36-DE7A-EB4A-B050-F78F17CA2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6CD2E82-8F7B-D64D-81A9-80E872A6B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80A1FB4-5199-6C47-8072-B947AFC26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47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49E733-73F2-0842-A7FC-3237C2CF8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8CCAC83-08E3-5D45-B4AB-872EF1942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850EE76-319C-5049-AF4A-9C2B06D13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A2C08A9-28EF-7342-930A-ABF64452E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08F8DBC-6501-DD4D-9696-9F307E450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9908368-0374-A049-BF51-711C69CBD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0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805232-24F4-A744-932C-79FFF5482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C58C9D4-0C69-0E44-B907-941E7BE6D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0AFBCB0-014C-C94F-8A9D-D253C198C2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2FAA6FE-DC5D-FE42-AA3F-8C540C11E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7EEF3B-AE4F-8740-9097-363003EFF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5187AF7-F736-9142-8EE5-B2E7F1063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46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F33AA9D-EB6C-4C4F-8E75-1C8E29D90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1E7BA6E-D48D-A146-80B8-73628940D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396A8B9-13BB-F54C-A7CC-375BF2BCBF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929CA-9B54-554B-A50F-8F9865C8CFEA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D8DBA5-509D-B645-AE91-AADC7FD59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F8A78B-2FEA-304D-A1D9-09FDB1F81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2CB3-7DFE-F243-8CDD-CE4C8CE4731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60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DEBB188-F134-4E47-81C6-B91BA375A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088" y="257925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2060"/>
                </a:solidFill>
              </a:rPr>
              <a:t>LARGE B-CELL LYMPHOMA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7551316D-F599-3148-A2E9-262777B298E6}"/>
              </a:ext>
            </a:extLst>
          </p:cNvPr>
          <p:cNvCxnSpPr>
            <a:cxnSpLocks/>
          </p:cNvCxnSpPr>
          <p:nvPr/>
        </p:nvCxnSpPr>
        <p:spPr>
          <a:xfrm>
            <a:off x="607088" y="3326004"/>
            <a:ext cx="7671939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136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365125"/>
            <a:ext cx="10881527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3. CLINICAL AND PATIENT-REPORTED OUTCOMES IN A PHASE 3 STUDY OF AXICABTAGENE CILOLEUCEL (AXI-CEL) VS STANDARD-OF-CARE IN ELDERLY PATIENTS WITH RELAPSED/REFRACTORY LARGE B-CELL LYMPHOMA (ZUMA-7)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0550423-FE3A-1F4B-9DD9-7C13576D7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5533"/>
            <a:ext cx="10515600" cy="4153710"/>
          </a:xfrm>
        </p:spPr>
        <p:txBody>
          <a:bodyPr>
            <a:normAutofit/>
          </a:bodyPr>
          <a:lstStyle/>
          <a:p>
            <a:pPr algn="just"/>
            <a:r>
              <a:rPr lang="it-IT" sz="2000" dirty="0" err="1"/>
              <a:t>Axi-cel</a:t>
            </a:r>
            <a:r>
              <a:rPr lang="it-IT" sz="2000" dirty="0"/>
              <a:t> </a:t>
            </a:r>
            <a:r>
              <a:rPr lang="it-IT" sz="2000" dirty="0" err="1"/>
              <a:t>demonstrated</a:t>
            </a:r>
            <a:r>
              <a:rPr lang="it-IT" sz="2000" dirty="0"/>
              <a:t> </a:t>
            </a:r>
            <a:r>
              <a:rPr lang="it-IT" sz="2000" dirty="0" err="1"/>
              <a:t>superiority</a:t>
            </a:r>
            <a:r>
              <a:rPr lang="it-IT" sz="2000" dirty="0"/>
              <a:t> over </a:t>
            </a:r>
            <a:r>
              <a:rPr lang="it-IT" sz="2000" dirty="0" err="1"/>
              <a:t>second</a:t>
            </a:r>
            <a:r>
              <a:rPr lang="it-IT" sz="2000" dirty="0"/>
              <a:t>-line SOC in </a:t>
            </a:r>
            <a:r>
              <a:rPr lang="it-IT" sz="2000" dirty="0" err="1"/>
              <a:t>patients</a:t>
            </a:r>
            <a:r>
              <a:rPr lang="it-IT" sz="2000" dirty="0"/>
              <a:t> ≥65 </a:t>
            </a:r>
            <a:r>
              <a:rPr lang="it-IT" sz="2000" dirty="0" err="1"/>
              <a:t>years</a:t>
            </a:r>
            <a:r>
              <a:rPr lang="it-IT" sz="2000" dirty="0"/>
              <a:t> with </a:t>
            </a:r>
            <a:r>
              <a:rPr lang="it-IT" sz="2000" dirty="0" err="1"/>
              <a:t>significantly</a:t>
            </a:r>
            <a:r>
              <a:rPr lang="it-IT" sz="2000" dirty="0"/>
              <a:t> </a:t>
            </a:r>
            <a:r>
              <a:rPr lang="it-IT" sz="2000" dirty="0" err="1"/>
              <a:t>improved</a:t>
            </a:r>
            <a:r>
              <a:rPr lang="it-IT" sz="2000" dirty="0"/>
              <a:t> EFS and a </a:t>
            </a:r>
            <a:r>
              <a:rPr lang="it-IT" sz="2000" dirty="0" err="1"/>
              <a:t>manageable</a:t>
            </a:r>
            <a:r>
              <a:rPr lang="it-IT" sz="2000" dirty="0"/>
              <a:t> </a:t>
            </a:r>
            <a:r>
              <a:rPr lang="it-IT" sz="2000" dirty="0" err="1"/>
              <a:t>safety</a:t>
            </a:r>
            <a:r>
              <a:rPr lang="it-IT" sz="2000" dirty="0"/>
              <a:t> </a:t>
            </a:r>
            <a:r>
              <a:rPr lang="it-IT" sz="2000" dirty="0" err="1"/>
              <a:t>profile</a:t>
            </a:r>
            <a:r>
              <a:rPr lang="it-IT" sz="2000" dirty="0"/>
              <a:t> (</a:t>
            </a:r>
            <a:r>
              <a:rPr lang="it-IT" sz="2000" i="1" dirty="0"/>
              <a:t>Locke FL, et al. </a:t>
            </a:r>
            <a:r>
              <a:rPr lang="it-IT" sz="2000" i="1" dirty="0" err="1"/>
              <a:t>N</a:t>
            </a:r>
            <a:r>
              <a:rPr lang="it-IT" sz="2000" i="1" dirty="0"/>
              <a:t> </a:t>
            </a:r>
            <a:r>
              <a:rPr lang="it-IT" sz="2000" i="1" dirty="0" err="1"/>
              <a:t>Engl</a:t>
            </a:r>
            <a:r>
              <a:rPr lang="it-IT" sz="2000" i="1" dirty="0"/>
              <a:t> </a:t>
            </a:r>
            <a:r>
              <a:rPr lang="it-IT" sz="2000" i="1" dirty="0" err="1"/>
              <a:t>J</a:t>
            </a:r>
            <a:r>
              <a:rPr lang="it-IT" sz="2000" i="1" dirty="0"/>
              <a:t> </a:t>
            </a:r>
            <a:r>
              <a:rPr lang="it-IT" sz="2000" i="1" dirty="0" err="1"/>
              <a:t>Med</a:t>
            </a:r>
            <a:r>
              <a:rPr lang="it-IT" sz="2000" i="1" dirty="0"/>
              <a:t>).</a:t>
            </a:r>
            <a:endParaRPr lang="it-IT" sz="2000" dirty="0"/>
          </a:p>
          <a:p>
            <a:pPr algn="just"/>
            <a:endParaRPr lang="it-IT" sz="2000" dirty="0"/>
          </a:p>
          <a:p>
            <a:pPr algn="just"/>
            <a:endParaRPr lang="it-IT" sz="2000" dirty="0"/>
          </a:p>
          <a:p>
            <a:pPr algn="just"/>
            <a:endParaRPr lang="it-IT" sz="2000" dirty="0"/>
          </a:p>
          <a:p>
            <a:pPr algn="just"/>
            <a:endParaRPr lang="it-IT" sz="2000" dirty="0"/>
          </a:p>
          <a:p>
            <a:pPr algn="just"/>
            <a:r>
              <a:rPr lang="it-IT" sz="2000" dirty="0" err="1"/>
              <a:t>Axi-cel</a:t>
            </a:r>
            <a:r>
              <a:rPr lang="it-IT" sz="2000" dirty="0"/>
              <a:t> </a:t>
            </a:r>
            <a:r>
              <a:rPr lang="it-IT" sz="2000" dirty="0" err="1"/>
              <a:t>also</a:t>
            </a:r>
            <a:r>
              <a:rPr lang="it-IT" sz="2000" dirty="0"/>
              <a:t> </a:t>
            </a:r>
            <a:r>
              <a:rPr lang="it-IT" sz="2000" dirty="0" err="1"/>
              <a:t>showed</a:t>
            </a:r>
            <a:r>
              <a:rPr lang="it-IT" sz="2000" dirty="0"/>
              <a:t> </a:t>
            </a:r>
            <a:r>
              <a:rPr lang="it-IT" sz="2000" dirty="0" err="1"/>
              <a:t>meaningful</a:t>
            </a:r>
            <a:r>
              <a:rPr lang="it-IT" sz="2000" dirty="0"/>
              <a:t> </a:t>
            </a:r>
            <a:r>
              <a:rPr lang="it-IT" sz="2000" dirty="0" err="1"/>
              <a:t>improvement</a:t>
            </a:r>
            <a:r>
              <a:rPr lang="it-IT" sz="2000" dirty="0"/>
              <a:t> in </a:t>
            </a:r>
            <a:r>
              <a:rPr lang="it-IT" sz="2000" dirty="0" err="1"/>
              <a:t>quality</a:t>
            </a:r>
            <a:r>
              <a:rPr lang="it-IT" sz="2000" dirty="0"/>
              <a:t> of life over SOC, </a:t>
            </a:r>
            <a:r>
              <a:rPr lang="it-IT" sz="2000" dirty="0" err="1"/>
              <a:t>measured</a:t>
            </a:r>
            <a:r>
              <a:rPr lang="it-IT" sz="2000" dirty="0"/>
              <a:t> by multiple </a:t>
            </a:r>
            <a:r>
              <a:rPr lang="it-IT" sz="2000" dirty="0" err="1"/>
              <a:t>validated</a:t>
            </a:r>
            <a:r>
              <a:rPr lang="it-IT" sz="2000" dirty="0"/>
              <a:t> PRO </a:t>
            </a:r>
            <a:r>
              <a:rPr lang="it-IT" sz="2000" dirty="0" err="1"/>
              <a:t>instruments</a:t>
            </a:r>
            <a:r>
              <a:rPr lang="it-IT" sz="2000" dirty="0"/>
              <a:t>, with </a:t>
            </a:r>
            <a:r>
              <a:rPr lang="it-IT" sz="2000" dirty="0" err="1"/>
              <a:t>suggested</a:t>
            </a:r>
            <a:r>
              <a:rPr lang="it-IT" sz="2000" dirty="0"/>
              <a:t> </a:t>
            </a:r>
            <a:r>
              <a:rPr lang="it-IT" sz="2000" dirty="0" err="1"/>
              <a:t>faster</a:t>
            </a:r>
            <a:r>
              <a:rPr lang="it-IT" sz="2000" dirty="0"/>
              <a:t> </a:t>
            </a:r>
            <a:r>
              <a:rPr lang="it-IT" sz="2000" dirty="0" err="1"/>
              <a:t>recovery</a:t>
            </a:r>
            <a:r>
              <a:rPr lang="it-IT" sz="2000" dirty="0"/>
              <a:t> to </a:t>
            </a:r>
            <a:r>
              <a:rPr lang="it-IT" sz="2000" dirty="0" err="1"/>
              <a:t>pretreatment</a:t>
            </a:r>
            <a:r>
              <a:rPr lang="it-IT" sz="2000" dirty="0"/>
              <a:t> </a:t>
            </a:r>
            <a:r>
              <a:rPr lang="it-IT" sz="2000" dirty="0" err="1"/>
              <a:t>quality</a:t>
            </a:r>
            <a:r>
              <a:rPr lang="it-IT" sz="2000" dirty="0"/>
              <a:t> of life.</a:t>
            </a:r>
          </a:p>
          <a:p>
            <a:pPr algn="just"/>
            <a:r>
              <a:rPr lang="it-IT" sz="2000" dirty="0"/>
              <a:t> The </a:t>
            </a:r>
            <a:r>
              <a:rPr lang="it-IT" sz="2000" dirty="0" err="1"/>
              <a:t>superior</a:t>
            </a:r>
            <a:r>
              <a:rPr lang="it-IT" sz="2000" dirty="0"/>
              <a:t> </a:t>
            </a:r>
            <a:r>
              <a:rPr lang="it-IT" sz="2000" dirty="0" err="1"/>
              <a:t>clinical</a:t>
            </a:r>
            <a:r>
              <a:rPr lang="it-IT" sz="2000" dirty="0"/>
              <a:t> </a:t>
            </a:r>
            <a:r>
              <a:rPr lang="it-IT" sz="2000" dirty="0" err="1"/>
              <a:t>outcomes</a:t>
            </a:r>
            <a:r>
              <a:rPr lang="it-IT" sz="2000" dirty="0"/>
              <a:t> and </a:t>
            </a:r>
            <a:r>
              <a:rPr lang="it-IT" sz="2000" dirty="0" err="1"/>
              <a:t>patient</a:t>
            </a:r>
            <a:r>
              <a:rPr lang="it-IT" sz="2000" dirty="0"/>
              <a:t> </a:t>
            </a:r>
            <a:r>
              <a:rPr lang="it-IT" sz="2000" dirty="0" err="1"/>
              <a:t>experience</a:t>
            </a:r>
            <a:r>
              <a:rPr lang="it-IT" sz="2000" dirty="0"/>
              <a:t> with </a:t>
            </a:r>
            <a:r>
              <a:rPr lang="it-IT" sz="2000" dirty="0" err="1"/>
              <a:t>axi-cel</a:t>
            </a:r>
            <a:r>
              <a:rPr lang="it-IT" sz="2000" dirty="0"/>
              <a:t> over SOC </a:t>
            </a:r>
            <a:r>
              <a:rPr lang="it-IT" sz="2000" dirty="0" err="1"/>
              <a:t>should</a:t>
            </a:r>
            <a:r>
              <a:rPr lang="it-IT" sz="2000" dirty="0"/>
              <a:t> help </a:t>
            </a:r>
            <a:r>
              <a:rPr lang="it-IT" sz="2000" dirty="0" err="1"/>
              <a:t>inform</a:t>
            </a:r>
            <a:r>
              <a:rPr lang="it-IT" sz="2000" dirty="0"/>
              <a:t> treatment </a:t>
            </a:r>
            <a:r>
              <a:rPr lang="it-IT" sz="2000" dirty="0" err="1"/>
              <a:t>choices</a:t>
            </a:r>
            <a:r>
              <a:rPr lang="it-IT" sz="2000" dirty="0"/>
              <a:t> in </a:t>
            </a:r>
            <a:r>
              <a:rPr lang="it-IT" sz="2000" dirty="0" err="1"/>
              <a:t>second</a:t>
            </a:r>
            <a:r>
              <a:rPr lang="it-IT" sz="2000" dirty="0"/>
              <a:t>-line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LBCL for </a:t>
            </a:r>
            <a:r>
              <a:rPr lang="it-IT" sz="2000" dirty="0" err="1"/>
              <a:t>patients</a:t>
            </a:r>
            <a:r>
              <a:rPr lang="it-IT" sz="2000" dirty="0"/>
              <a:t> ≥65 </a:t>
            </a:r>
            <a:r>
              <a:rPr lang="it-IT" sz="2000" dirty="0" err="1"/>
              <a:t>years</a:t>
            </a:r>
            <a:r>
              <a:rPr lang="it-IT" sz="2000" dirty="0"/>
              <a:t>. </a:t>
            </a:r>
          </a:p>
          <a:p>
            <a:pPr algn="just"/>
            <a:endParaRPr lang="it-IT" sz="1900" i="1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S211 (oral presentation), </a:t>
            </a:r>
            <a:r>
              <a:rPr lang="en-GB" sz="1600" dirty="0" err="1"/>
              <a:t>Sureda</a:t>
            </a:r>
            <a:r>
              <a:rPr lang="en-GB" sz="1600" dirty="0"/>
              <a:t> A. et al. EHA 2022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A52A495-01F2-ED4F-A2FB-7AE74B4B6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726" y="2719501"/>
            <a:ext cx="7466549" cy="124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12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985" y="365125"/>
            <a:ext cx="11104031" cy="1058049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PHASE I STUDY OF YTB323, A CHIMERIC ANTIGEN RECEPTOR (CAR)-T CELL THERAPY MANUFACTURED USING T-CHARGE</a:t>
            </a:r>
            <a:r>
              <a:rPr lang="it-IT" sz="2700" b="1" baseline="30000" dirty="0">
                <a:solidFill>
                  <a:srgbClr val="002060"/>
                </a:solidFill>
              </a:rPr>
              <a:t>TM</a:t>
            </a:r>
            <a:r>
              <a:rPr lang="it-IT" sz="2700" b="1" dirty="0">
                <a:solidFill>
                  <a:srgbClr val="002060"/>
                </a:solidFill>
              </a:rPr>
              <a:t>, IN PATIENTS WITH RELAPSED/REFRACTORY DIFFUSE LARGE B-CELL LYMPHOMA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S212 (oral presentation), Dickinson M. et al. EHA 2022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53198CC-F603-5140-BE2C-4F71C5A5E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985" y="1654937"/>
            <a:ext cx="11104031" cy="1763253"/>
          </a:xfrm>
        </p:spPr>
        <p:txBody>
          <a:bodyPr>
            <a:normAutofit fontScale="92500"/>
          </a:bodyPr>
          <a:lstStyle/>
          <a:p>
            <a:pPr algn="just"/>
            <a:r>
              <a:rPr lang="it-IT" sz="2200" dirty="0"/>
              <a:t>YTB323 </a:t>
            </a:r>
            <a:r>
              <a:rPr lang="it-IT" sz="2200" dirty="0" err="1"/>
              <a:t>is</a:t>
            </a:r>
            <a:r>
              <a:rPr lang="it-IT" sz="2200" dirty="0"/>
              <a:t> an </a:t>
            </a:r>
            <a:r>
              <a:rPr lang="it-IT" sz="2200" dirty="0" err="1"/>
              <a:t>autologous</a:t>
            </a:r>
            <a:r>
              <a:rPr lang="it-IT" sz="2200" dirty="0"/>
              <a:t> CD19-directed CAR T-</a:t>
            </a:r>
            <a:r>
              <a:rPr lang="it-IT" sz="2200" dirty="0" err="1"/>
              <a:t>cell</a:t>
            </a:r>
            <a:r>
              <a:rPr lang="it-IT" sz="2200" dirty="0"/>
              <a:t> (II generation, 41BB) </a:t>
            </a:r>
            <a:r>
              <a:rPr lang="it-IT" sz="2200" dirty="0" err="1"/>
              <a:t>generated</a:t>
            </a:r>
            <a:r>
              <a:rPr lang="it-IT" sz="2200" dirty="0"/>
              <a:t> by the innovative T-</a:t>
            </a:r>
            <a:r>
              <a:rPr lang="it-IT" sz="2200" dirty="0" err="1"/>
              <a:t>Charge</a:t>
            </a:r>
            <a:r>
              <a:rPr lang="it-IT" sz="2200" baseline="30000" dirty="0" err="1"/>
              <a:t>TM</a:t>
            </a:r>
            <a:r>
              <a:rPr lang="it-IT" sz="2200" dirty="0"/>
              <a:t> </a:t>
            </a:r>
            <a:r>
              <a:rPr lang="it-IT" sz="2200" dirty="0" err="1"/>
              <a:t>platform</a:t>
            </a:r>
            <a:r>
              <a:rPr lang="it-IT" sz="2200" dirty="0"/>
              <a:t>, </a:t>
            </a:r>
            <a:r>
              <a:rPr lang="it-IT" sz="2200" dirty="0" err="1"/>
              <a:t>which</a:t>
            </a:r>
            <a:r>
              <a:rPr lang="it-IT" sz="2200" dirty="0"/>
              <a:t> </a:t>
            </a:r>
            <a:r>
              <a:rPr lang="it-IT" sz="2200" dirty="0" err="1"/>
              <a:t>demonstrates</a:t>
            </a:r>
            <a:r>
              <a:rPr lang="it-IT" sz="2200" dirty="0"/>
              <a:t> high </a:t>
            </a:r>
            <a:r>
              <a:rPr lang="it-IT" sz="2200" dirty="0" err="1"/>
              <a:t>potency</a:t>
            </a:r>
            <a:r>
              <a:rPr lang="it-IT" sz="2200" dirty="0"/>
              <a:t>, </a:t>
            </a:r>
            <a:r>
              <a:rPr lang="it-IT" sz="2200" dirty="0" err="1"/>
              <a:t>preserves</a:t>
            </a:r>
            <a:r>
              <a:rPr lang="it-IT" sz="2200" dirty="0"/>
              <a:t> T-</a:t>
            </a:r>
            <a:r>
              <a:rPr lang="it-IT" sz="2200" dirty="0" err="1"/>
              <a:t>cell</a:t>
            </a:r>
            <a:r>
              <a:rPr lang="it-IT" sz="2200" dirty="0"/>
              <a:t> </a:t>
            </a:r>
            <a:r>
              <a:rPr lang="it-IT" sz="2200" dirty="0" err="1"/>
              <a:t>stemness</a:t>
            </a:r>
            <a:r>
              <a:rPr lang="it-IT" sz="2200" dirty="0"/>
              <a:t> in the </a:t>
            </a:r>
            <a:r>
              <a:rPr lang="it-IT" sz="2200" dirty="0" err="1"/>
              <a:t>final</a:t>
            </a:r>
            <a:r>
              <a:rPr lang="it-IT" sz="2200" dirty="0"/>
              <a:t> </a:t>
            </a:r>
            <a:r>
              <a:rPr lang="it-IT" sz="2200" dirty="0" err="1"/>
              <a:t>product</a:t>
            </a:r>
            <a:r>
              <a:rPr lang="it-IT" sz="2200" dirty="0"/>
              <a:t>, and </a:t>
            </a:r>
            <a:r>
              <a:rPr lang="it-IT" sz="2200" dirty="0" err="1"/>
              <a:t>takes</a:t>
            </a:r>
            <a:r>
              <a:rPr lang="it-IT" sz="2200" dirty="0"/>
              <a:t> &lt;2 d to </a:t>
            </a:r>
            <a:r>
              <a:rPr lang="it-IT" sz="2200" dirty="0" err="1"/>
              <a:t>manufacture</a:t>
            </a:r>
            <a:r>
              <a:rPr lang="it-IT" sz="2200" dirty="0"/>
              <a:t>. </a:t>
            </a:r>
          </a:p>
          <a:p>
            <a:pPr algn="just"/>
            <a:r>
              <a:rPr lang="it-IT" sz="2200" dirty="0"/>
              <a:t>T-</a:t>
            </a:r>
            <a:r>
              <a:rPr lang="it-IT" sz="2200" dirty="0" err="1"/>
              <a:t>Charge</a:t>
            </a:r>
            <a:r>
              <a:rPr lang="it-IT" sz="2200" baseline="30000" dirty="0" err="1"/>
              <a:t>TM</a:t>
            </a:r>
            <a:r>
              <a:rPr lang="it-IT" sz="2200" dirty="0"/>
              <a:t> </a:t>
            </a:r>
            <a:r>
              <a:rPr lang="it-IT" sz="2200" dirty="0" err="1"/>
              <a:t>is</a:t>
            </a:r>
            <a:r>
              <a:rPr lang="it-IT" sz="2200" dirty="0"/>
              <a:t> </a:t>
            </a:r>
            <a:r>
              <a:rPr lang="it-IT" sz="2200" dirty="0" err="1"/>
              <a:t>expected</a:t>
            </a:r>
            <a:r>
              <a:rPr lang="it-IT" sz="2200" dirty="0"/>
              <a:t> to </a:t>
            </a:r>
            <a:r>
              <a:rPr lang="it-IT" sz="2200" dirty="0" err="1"/>
              <a:t>prolong</a:t>
            </a:r>
            <a:r>
              <a:rPr lang="it-IT" sz="2200" dirty="0"/>
              <a:t> CAR-T </a:t>
            </a:r>
            <a:r>
              <a:rPr lang="it-IT" sz="2200" dirty="0" err="1"/>
              <a:t>cell</a:t>
            </a:r>
            <a:r>
              <a:rPr lang="it-IT" sz="2200" dirty="0"/>
              <a:t> </a:t>
            </a:r>
            <a:r>
              <a:rPr lang="it-IT" sz="2200" dirty="0" err="1"/>
              <a:t>persistence</a:t>
            </a:r>
            <a:r>
              <a:rPr lang="it-IT" sz="2200" dirty="0"/>
              <a:t> and </a:t>
            </a:r>
            <a:r>
              <a:rPr lang="it-IT" sz="2200" dirty="0" err="1"/>
              <a:t>yield</a:t>
            </a:r>
            <a:r>
              <a:rPr lang="it-IT" sz="2200" dirty="0"/>
              <a:t> </a:t>
            </a:r>
            <a:r>
              <a:rPr lang="it-IT" sz="2200" dirty="0" err="1"/>
              <a:t>higher</a:t>
            </a:r>
            <a:r>
              <a:rPr lang="it-IT" sz="2200" dirty="0"/>
              <a:t> </a:t>
            </a:r>
            <a:r>
              <a:rPr lang="it-IT" sz="2200" dirty="0" err="1"/>
              <a:t>response</a:t>
            </a:r>
            <a:r>
              <a:rPr lang="it-IT" sz="2200" dirty="0"/>
              <a:t> </a:t>
            </a:r>
            <a:r>
              <a:rPr lang="it-IT" sz="2200" dirty="0" err="1"/>
              <a:t>rates</a:t>
            </a:r>
            <a:r>
              <a:rPr lang="it-IT" sz="2200" dirty="0"/>
              <a:t> and </a:t>
            </a:r>
            <a:r>
              <a:rPr lang="it-IT" sz="2200" dirty="0" err="1"/>
              <a:t>durability</a:t>
            </a:r>
            <a:r>
              <a:rPr lang="it-IT" sz="2200" dirty="0"/>
              <a:t>.</a:t>
            </a:r>
          </a:p>
          <a:p>
            <a:pPr algn="just"/>
            <a:r>
              <a:rPr lang="it-IT" sz="2200" dirty="0"/>
              <a:t>Here are </a:t>
            </a:r>
            <a:r>
              <a:rPr lang="it-IT" sz="2200" dirty="0" err="1"/>
              <a:t>reported</a:t>
            </a:r>
            <a:r>
              <a:rPr lang="it-IT" sz="2200" dirty="0"/>
              <a:t> the </a:t>
            </a:r>
            <a:r>
              <a:rPr lang="it-IT" sz="2200" dirty="0" err="1"/>
              <a:t>preliminary</a:t>
            </a:r>
            <a:r>
              <a:rPr lang="it-IT" sz="2200" dirty="0"/>
              <a:t> </a:t>
            </a:r>
            <a:r>
              <a:rPr lang="it-IT" sz="2200" dirty="0" err="1"/>
              <a:t>results</a:t>
            </a:r>
            <a:r>
              <a:rPr lang="it-IT" sz="2200" dirty="0"/>
              <a:t> of the </a:t>
            </a:r>
            <a:r>
              <a:rPr lang="it-IT" sz="2200" dirty="0" err="1"/>
              <a:t>Phase</a:t>
            </a:r>
            <a:r>
              <a:rPr lang="it-IT" sz="2200" dirty="0"/>
              <a:t> I, first-in-human, trial. </a:t>
            </a:r>
          </a:p>
          <a:p>
            <a:pPr algn="just"/>
            <a:endParaRPr lang="it-IT" sz="1800" dirty="0"/>
          </a:p>
          <a:p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090FCAA-480B-4D45-B559-C337937D47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4" t="5701"/>
          <a:stretch/>
        </p:blipFill>
        <p:spPr>
          <a:xfrm>
            <a:off x="2403348" y="3590916"/>
            <a:ext cx="7155180" cy="281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78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365125"/>
            <a:ext cx="10881527" cy="1058049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PHASE I STUDY OF YTB323, A CHIMERIC ANTIGEN RECEPTOR (CAR)-T CELL THERAPY MANUFACTURED USING T-CHARGE</a:t>
            </a:r>
            <a:r>
              <a:rPr lang="it-IT" sz="2700" b="1" baseline="30000" dirty="0">
                <a:solidFill>
                  <a:srgbClr val="002060"/>
                </a:solidFill>
              </a:rPr>
              <a:t>TM</a:t>
            </a:r>
            <a:r>
              <a:rPr lang="it-IT" sz="2700" b="1" dirty="0">
                <a:solidFill>
                  <a:srgbClr val="002060"/>
                </a:solidFill>
              </a:rPr>
              <a:t>, IN PATIENTS WITH RELAPSED/REFRACTORY DIFFUSE LARGE B-CELL LYMPHOMA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S212 (oral presentation), Dickinson M. et al. EHA 2022</a:t>
            </a:r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02765621-244A-0D4F-B9B9-E34340AC36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2130" y="2005711"/>
            <a:ext cx="7627740" cy="4351338"/>
          </a:xfr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CE54B755-4BFB-F14B-80D4-F58C125EF533}"/>
              </a:ext>
            </a:extLst>
          </p:cNvPr>
          <p:cNvSpPr/>
          <p:nvPr/>
        </p:nvSpPr>
        <p:spPr>
          <a:xfrm>
            <a:off x="2292096" y="5969411"/>
            <a:ext cx="7181088" cy="280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1F3CD3B7-688F-A342-B95C-4BBFD859FF22}"/>
              </a:ext>
            </a:extLst>
          </p:cNvPr>
          <p:cNvSpPr/>
          <p:nvPr/>
        </p:nvSpPr>
        <p:spPr>
          <a:xfrm>
            <a:off x="2322492" y="4787272"/>
            <a:ext cx="7181088" cy="4819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A0CA788-87E4-0D47-AFF9-F45DAF5F52F4}"/>
              </a:ext>
            </a:extLst>
          </p:cNvPr>
          <p:cNvSpPr/>
          <p:nvPr/>
        </p:nvSpPr>
        <p:spPr>
          <a:xfrm>
            <a:off x="466742" y="1553569"/>
            <a:ext cx="11258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/>
              <a:t>45 </a:t>
            </a:r>
            <a:r>
              <a:rPr lang="it-IT" dirty="0" err="1"/>
              <a:t>pts</a:t>
            </a:r>
            <a:r>
              <a:rPr lang="it-IT" dirty="0"/>
              <a:t> with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DLBCL </a:t>
            </a:r>
            <a:r>
              <a:rPr lang="it-IT" dirty="0" err="1"/>
              <a:t>treated</a:t>
            </a:r>
            <a:r>
              <a:rPr lang="it-IT" dirty="0"/>
              <a:t> with YTB323 and </a:t>
            </a:r>
            <a:r>
              <a:rPr lang="it-IT" dirty="0" err="1"/>
              <a:t>followed</a:t>
            </a:r>
            <a:r>
              <a:rPr lang="it-IT" dirty="0"/>
              <a:t> for a </a:t>
            </a:r>
            <a:r>
              <a:rPr lang="it-IT" dirty="0" err="1"/>
              <a:t>median</a:t>
            </a:r>
            <a:r>
              <a:rPr lang="it-IT" dirty="0"/>
              <a:t> of 10 </a:t>
            </a:r>
            <a:r>
              <a:rPr lang="it-IT" dirty="0" err="1"/>
              <a:t>months</a:t>
            </a:r>
            <a:r>
              <a:rPr lang="it-IT" dirty="0"/>
              <a:t> (0.3-29 </a:t>
            </a:r>
            <a:r>
              <a:rPr lang="it-IT" dirty="0" err="1"/>
              <a:t>months</a:t>
            </a:r>
            <a:r>
              <a:rPr lang="it-IT" dirty="0"/>
              <a:t>)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enrolled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5674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365125"/>
            <a:ext cx="10881527" cy="1058049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PHASE I STUDY OF YTB323, A CHIMERIC ANTIGEN RECEPTOR (CAR)-T CELL THERAPY MANUFACTURED USING T-CHARGE</a:t>
            </a:r>
            <a:r>
              <a:rPr lang="it-IT" sz="2700" b="1" baseline="30000" dirty="0">
                <a:solidFill>
                  <a:srgbClr val="002060"/>
                </a:solidFill>
              </a:rPr>
              <a:t>TM</a:t>
            </a:r>
            <a:r>
              <a:rPr lang="it-IT" sz="2700" b="1" dirty="0">
                <a:solidFill>
                  <a:srgbClr val="002060"/>
                </a:solidFill>
              </a:rPr>
              <a:t>, IN PATIENTS WITH RELAPSED/REFRACTORY DIFFUSE LARGE B-CELL LYMPHOMA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S212 (oral presentation), Dickinson M. et al. EHA 2022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9B341809-7176-6C4F-A587-6F2AD1E91D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0241" y="2031086"/>
            <a:ext cx="6869350" cy="2330872"/>
          </a:xfr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6032F4-73CF-6540-AE14-7CC543C8E5CC}"/>
              </a:ext>
            </a:extLst>
          </p:cNvPr>
          <p:cNvSpPr txBox="1"/>
          <p:nvPr/>
        </p:nvSpPr>
        <p:spPr>
          <a:xfrm>
            <a:off x="765418" y="4961890"/>
            <a:ext cx="106611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Responses appear durable, with a median </a:t>
            </a:r>
            <a:r>
              <a:rPr lang="en-GB" sz="2000" dirty="0" err="1"/>
              <a:t>DoR</a:t>
            </a:r>
            <a:r>
              <a:rPr lang="en-GB" sz="2000" dirty="0"/>
              <a:t> not reached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Expansion </a:t>
            </a:r>
            <a:r>
              <a:rPr lang="it-IT" sz="2000" dirty="0" err="1"/>
              <a:t>increased</a:t>
            </a:r>
            <a:r>
              <a:rPr lang="it-IT" sz="2000" dirty="0"/>
              <a:t> from DL1 to DL2; </a:t>
            </a:r>
            <a:r>
              <a:rPr lang="it-IT" sz="2000" dirty="0" err="1"/>
              <a:t>there</a:t>
            </a:r>
            <a:r>
              <a:rPr lang="it-IT" sz="2000" dirty="0"/>
              <a:t> </a:t>
            </a:r>
            <a:r>
              <a:rPr lang="it-IT" sz="2000" dirty="0" err="1"/>
              <a:t>were</a:t>
            </a:r>
            <a:r>
              <a:rPr lang="it-IT" sz="2000" dirty="0"/>
              <a:t> no </a:t>
            </a:r>
            <a:r>
              <a:rPr lang="it-IT" sz="2000" dirty="0" err="1"/>
              <a:t>further</a:t>
            </a:r>
            <a:r>
              <a:rPr lang="it-IT" sz="2000" dirty="0"/>
              <a:t> </a:t>
            </a:r>
            <a:r>
              <a:rPr lang="it-IT" sz="2000" dirty="0" err="1"/>
              <a:t>increases</a:t>
            </a:r>
            <a:r>
              <a:rPr lang="it-IT" sz="2000" dirty="0"/>
              <a:t> </a:t>
            </a:r>
            <a:r>
              <a:rPr lang="it-IT" sz="2000" dirty="0" err="1"/>
              <a:t>at</a:t>
            </a:r>
            <a:r>
              <a:rPr lang="it-IT" sz="2000" dirty="0"/>
              <a:t>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doses</a:t>
            </a:r>
            <a:r>
              <a:rPr lang="it-IT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Time to </a:t>
            </a:r>
            <a:r>
              <a:rPr lang="it-IT" sz="2000" dirty="0" err="1"/>
              <a:t>peak</a:t>
            </a:r>
            <a:r>
              <a:rPr lang="it-IT" sz="2000" dirty="0"/>
              <a:t> YTB323 </a:t>
            </a:r>
            <a:r>
              <a:rPr lang="it-IT" sz="2000" dirty="0" err="1"/>
              <a:t>expansion</a:t>
            </a:r>
            <a:r>
              <a:rPr lang="it-IT" sz="2000" dirty="0"/>
              <a:t>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delayed</a:t>
            </a:r>
            <a:r>
              <a:rPr lang="it-IT" sz="2000" dirty="0"/>
              <a:t> </a:t>
            </a:r>
            <a:r>
              <a:rPr lang="it-IT" sz="2000" dirty="0" err="1"/>
              <a:t>compared</a:t>
            </a:r>
            <a:r>
              <a:rPr lang="it-IT" sz="2000" dirty="0"/>
              <a:t> to </a:t>
            </a:r>
            <a:r>
              <a:rPr lang="it-IT" sz="2000" dirty="0" err="1"/>
              <a:t>tisagenlecleucel</a:t>
            </a:r>
            <a:r>
              <a:rPr lang="it-IT" sz="2000" dirty="0"/>
              <a:t> (16 </a:t>
            </a:r>
            <a:r>
              <a:rPr lang="it-IT" sz="2000" dirty="0" err="1"/>
              <a:t>days</a:t>
            </a:r>
            <a:r>
              <a:rPr lang="it-IT" sz="2000" dirty="0"/>
              <a:t> </a:t>
            </a:r>
            <a:r>
              <a:rPr lang="it-IT" sz="2000" dirty="0" err="1"/>
              <a:t>at</a:t>
            </a:r>
            <a:r>
              <a:rPr lang="it-IT" sz="2000" dirty="0"/>
              <a:t> DL2 vs 9 </a:t>
            </a:r>
            <a:r>
              <a:rPr lang="it-IT" sz="2000" dirty="0" err="1"/>
              <a:t>days</a:t>
            </a:r>
            <a:r>
              <a:rPr lang="it-IT" sz="2000" dirty="0"/>
              <a:t> in JULIET, by flow </a:t>
            </a:r>
            <a:r>
              <a:rPr lang="it-IT" sz="2000" dirty="0" err="1"/>
              <a:t>cytometry</a:t>
            </a:r>
            <a:r>
              <a:rPr lang="it-IT" sz="2000" dirty="0"/>
              <a:t>. Fig. A) </a:t>
            </a:r>
          </a:p>
          <a:p>
            <a:endParaRPr lang="en-GB" sz="2000" dirty="0"/>
          </a:p>
        </p:txBody>
      </p:sp>
      <p:pic>
        <p:nvPicPr>
          <p:cNvPr id="8" name="Segnaposto contenuto 8">
            <a:extLst>
              <a:ext uri="{FF2B5EF4-FFF2-40B4-BE49-F238E27FC236}">
                <a16:creationId xmlns:a16="http://schemas.microsoft.com/office/drawing/2014/main" id="{3AA27422-2922-9048-842D-F30DBF1D7D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19" t="4332"/>
          <a:stretch/>
        </p:blipFill>
        <p:spPr>
          <a:xfrm>
            <a:off x="7687526" y="1565435"/>
            <a:ext cx="4129280" cy="339645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D0A59E9-3E57-4B49-90C9-07EE58F14F49}"/>
              </a:ext>
            </a:extLst>
          </p:cNvPr>
          <p:cNvSpPr txBox="1"/>
          <p:nvPr/>
        </p:nvSpPr>
        <p:spPr>
          <a:xfrm>
            <a:off x="412113" y="1768641"/>
            <a:ext cx="2870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Table 1: response at different DL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FC52E-DEB2-5940-B0B1-49B799648E17}"/>
              </a:ext>
            </a:extLst>
          </p:cNvPr>
          <p:cNvSpPr txBox="1"/>
          <p:nvPr/>
        </p:nvSpPr>
        <p:spPr>
          <a:xfrm>
            <a:off x="10715484" y="1565435"/>
            <a:ext cx="638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Fig. A</a:t>
            </a:r>
          </a:p>
        </p:txBody>
      </p:sp>
    </p:spTree>
    <p:extLst>
      <p:ext uri="{BB962C8B-B14F-4D97-AF65-F5344CB8AC3E}">
        <p14:creationId xmlns:p14="http://schemas.microsoft.com/office/powerpoint/2010/main" val="1843150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85" y="270125"/>
            <a:ext cx="11400312" cy="1058049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PHASE I STUDY OF YTB323, A CHIMERIC ANTIGEN RECEPTOR (CAR)-T CELL THERAPY MANUFACTURED USING T-CHARGE</a:t>
            </a:r>
            <a:r>
              <a:rPr lang="it-IT" sz="2700" b="1" baseline="30000" dirty="0">
                <a:solidFill>
                  <a:srgbClr val="002060"/>
                </a:solidFill>
              </a:rPr>
              <a:t>TM</a:t>
            </a:r>
            <a:r>
              <a:rPr lang="it-IT" sz="2700" b="1" dirty="0">
                <a:solidFill>
                  <a:srgbClr val="002060"/>
                </a:solidFill>
              </a:rPr>
              <a:t>, IN PATIENTS WITH RELAPSED/REFRACTORY DIFFUSE LARGE B-CELL LYMPHOMA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S212 (oral presentation), Dickinson M. et al. EHA 2022</a:t>
            </a:r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B6D43176-7309-E04C-891E-9FEC0E4684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453" b="2849"/>
          <a:stretch/>
        </p:blipFill>
        <p:spPr>
          <a:xfrm>
            <a:off x="3015913" y="4105408"/>
            <a:ext cx="6160175" cy="2349795"/>
          </a:xfr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384C215-2482-064B-A742-59D2C566A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48" y="1676129"/>
            <a:ext cx="5767488" cy="223152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F5858E1-3CB6-7546-9EEB-BF33D78DC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7588" y="1676129"/>
            <a:ext cx="6033591" cy="217444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834F9A74-ABBD-E849-9F3E-03E495CE5342}"/>
              </a:ext>
            </a:extLst>
          </p:cNvPr>
          <p:cNvSpPr/>
          <p:nvPr/>
        </p:nvSpPr>
        <p:spPr>
          <a:xfrm>
            <a:off x="3348410" y="2296455"/>
            <a:ext cx="522514" cy="462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E009717-1478-124B-AB47-7D8C8E6AE4F6}"/>
              </a:ext>
            </a:extLst>
          </p:cNvPr>
          <p:cNvSpPr/>
          <p:nvPr/>
        </p:nvSpPr>
        <p:spPr>
          <a:xfrm>
            <a:off x="145548" y="3534031"/>
            <a:ext cx="3870398" cy="3650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D113BBF6-0856-9743-B701-65D885EDE86D}"/>
              </a:ext>
            </a:extLst>
          </p:cNvPr>
          <p:cNvSpPr/>
          <p:nvPr/>
        </p:nvSpPr>
        <p:spPr>
          <a:xfrm>
            <a:off x="5997588" y="3485542"/>
            <a:ext cx="4036098" cy="3650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B075A7B5-7D4F-9846-85AE-62D2D85E9C1F}"/>
              </a:ext>
            </a:extLst>
          </p:cNvPr>
          <p:cNvSpPr/>
          <p:nvPr/>
        </p:nvSpPr>
        <p:spPr>
          <a:xfrm>
            <a:off x="9374887" y="2339676"/>
            <a:ext cx="522514" cy="462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4230F7ED-17A1-D843-B328-E3215E120687}"/>
              </a:ext>
            </a:extLst>
          </p:cNvPr>
          <p:cNvSpPr/>
          <p:nvPr/>
        </p:nvSpPr>
        <p:spPr>
          <a:xfrm>
            <a:off x="3087152" y="4978689"/>
            <a:ext cx="3946693" cy="3770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F0B2D1-698A-0742-A1AE-FFE2155816E4}"/>
              </a:ext>
            </a:extLst>
          </p:cNvPr>
          <p:cNvSpPr txBox="1"/>
          <p:nvPr/>
        </p:nvSpPr>
        <p:spPr>
          <a:xfrm>
            <a:off x="249852" y="1829194"/>
            <a:ext cx="140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CRS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D13C5A23-FCB0-034C-BDCA-9F4F26AC0725}"/>
              </a:ext>
            </a:extLst>
          </p:cNvPr>
          <p:cNvSpPr txBox="1"/>
          <p:nvPr/>
        </p:nvSpPr>
        <p:spPr>
          <a:xfrm>
            <a:off x="6120714" y="1866609"/>
            <a:ext cx="140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ICANS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FE7ECCD8-718F-9046-8A3D-C5BD8F933453}"/>
              </a:ext>
            </a:extLst>
          </p:cNvPr>
          <p:cNvSpPr txBox="1"/>
          <p:nvPr/>
        </p:nvSpPr>
        <p:spPr>
          <a:xfrm>
            <a:off x="3029292" y="4201151"/>
            <a:ext cx="1405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AEs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6B04C43-531B-DA44-8DEA-38DAA9954E0C}"/>
              </a:ext>
            </a:extLst>
          </p:cNvPr>
          <p:cNvSpPr txBox="1"/>
          <p:nvPr/>
        </p:nvSpPr>
        <p:spPr>
          <a:xfrm>
            <a:off x="145542" y="1383330"/>
            <a:ext cx="1614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Toxicity</a:t>
            </a:r>
          </a:p>
        </p:txBody>
      </p:sp>
    </p:spTree>
    <p:extLst>
      <p:ext uri="{BB962C8B-B14F-4D97-AF65-F5344CB8AC3E}">
        <p14:creationId xmlns:p14="http://schemas.microsoft.com/office/powerpoint/2010/main" val="1817932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365125"/>
            <a:ext cx="10881527" cy="1058049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PHASE I STUDY OF YTB323, A CHIMERIC ANTIGEN RECEPTOR (CAR)-T CELL THERAPY MANUFACTURED USING T-CHARGE</a:t>
            </a:r>
            <a:r>
              <a:rPr lang="it-IT" sz="2700" b="1" baseline="30000" dirty="0">
                <a:solidFill>
                  <a:srgbClr val="002060"/>
                </a:solidFill>
              </a:rPr>
              <a:t>TM</a:t>
            </a:r>
            <a:r>
              <a:rPr lang="it-IT" sz="2700" b="1" dirty="0">
                <a:solidFill>
                  <a:srgbClr val="002060"/>
                </a:solidFill>
              </a:rPr>
              <a:t>, IN PATIENTS WITH RELAPSED/REFRACTORY DIFFUSE LARGE B-CELL LYMPHOMA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S212 (oral presentation), Dickinson M. et al. EHA 2022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B7B5E3E-C727-FF44-89C5-6DE0EB8DDFEE}"/>
              </a:ext>
            </a:extLst>
          </p:cNvPr>
          <p:cNvSpPr/>
          <p:nvPr/>
        </p:nvSpPr>
        <p:spPr>
          <a:xfrm>
            <a:off x="663191" y="2173466"/>
            <a:ext cx="1069060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T-CHARGE</a:t>
            </a:r>
            <a:r>
              <a:rPr lang="it-IT" sz="2400" baseline="30000" dirty="0"/>
              <a:t>TM </a:t>
            </a:r>
            <a:r>
              <a:rPr lang="it-IT" sz="2400" dirty="0" err="1"/>
              <a:t>is</a:t>
            </a:r>
            <a:r>
              <a:rPr lang="it-IT" sz="2400" dirty="0"/>
              <a:t> a </a:t>
            </a:r>
            <a:r>
              <a:rPr lang="it-IT" sz="2400" dirty="0" err="1"/>
              <a:t>novel</a:t>
            </a:r>
            <a:r>
              <a:rPr lang="it-IT" sz="2400" dirty="0"/>
              <a:t> </a:t>
            </a:r>
            <a:r>
              <a:rPr lang="it-IT" sz="2400" dirty="0" err="1"/>
              <a:t>platform</a:t>
            </a:r>
            <a:r>
              <a:rPr lang="it-IT" sz="2400" dirty="0"/>
              <a:t> </a:t>
            </a:r>
            <a:r>
              <a:rPr lang="it-IT" sz="2400" dirty="0" err="1"/>
              <a:t>that</a:t>
            </a:r>
            <a:r>
              <a:rPr lang="it-IT" sz="2400" dirty="0"/>
              <a:t> </a:t>
            </a:r>
            <a:r>
              <a:rPr lang="it-IT" sz="2400" dirty="0" err="1"/>
              <a:t>preserves</a:t>
            </a:r>
            <a:r>
              <a:rPr lang="it-IT" sz="2400" dirty="0"/>
              <a:t> T-</a:t>
            </a:r>
            <a:r>
              <a:rPr lang="it-IT" sz="2400" dirty="0" err="1"/>
              <a:t>cell</a:t>
            </a:r>
            <a:r>
              <a:rPr lang="it-IT" sz="2400" dirty="0"/>
              <a:t> </a:t>
            </a:r>
            <a:r>
              <a:rPr lang="it-IT" sz="2400" dirty="0" err="1"/>
              <a:t>stemness</a:t>
            </a:r>
            <a:r>
              <a:rPr lang="it-IT" sz="2400" dirty="0"/>
              <a:t> in the </a:t>
            </a:r>
            <a:r>
              <a:rPr lang="it-IT" sz="2400" dirty="0" err="1"/>
              <a:t>product</a:t>
            </a:r>
            <a:r>
              <a:rPr lang="it-IT" sz="2400" dirty="0"/>
              <a:t> and </a:t>
            </a:r>
            <a:r>
              <a:rPr lang="it-IT" sz="2400" dirty="0" err="1"/>
              <a:t>utilizes</a:t>
            </a:r>
            <a:r>
              <a:rPr lang="it-IT" sz="2400" dirty="0"/>
              <a:t> a </a:t>
            </a:r>
            <a:r>
              <a:rPr lang="it-IT" sz="2400" dirty="0" err="1"/>
              <a:t>rapid</a:t>
            </a:r>
            <a:r>
              <a:rPr lang="it-IT" sz="2400" dirty="0"/>
              <a:t> manufacturing </a:t>
            </a:r>
            <a:r>
              <a:rPr lang="it-IT" sz="2400" dirty="0" err="1"/>
              <a:t>process</a:t>
            </a:r>
            <a:r>
              <a:rPr lang="it-IT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Preliminary </a:t>
            </a:r>
            <a:r>
              <a:rPr lang="it-IT" sz="2400" dirty="0" err="1"/>
              <a:t>results</a:t>
            </a:r>
            <a:r>
              <a:rPr lang="it-IT" sz="2400" dirty="0"/>
              <a:t> of </a:t>
            </a:r>
            <a:r>
              <a:rPr lang="it-IT" sz="2400" dirty="0" err="1"/>
              <a:t>phase</a:t>
            </a:r>
            <a:r>
              <a:rPr lang="it-IT" sz="2400" dirty="0"/>
              <a:t> 1 </a:t>
            </a:r>
            <a:r>
              <a:rPr lang="it-IT" sz="2400" dirty="0" err="1"/>
              <a:t>study</a:t>
            </a:r>
            <a:r>
              <a:rPr lang="it-IT" sz="2400" dirty="0"/>
              <a:t> of YTB323 are </a:t>
            </a:r>
            <a:r>
              <a:rPr lang="it-IT" sz="2400" dirty="0" err="1"/>
              <a:t>encouraging</a:t>
            </a:r>
            <a:r>
              <a:rPr lang="it-IT" sz="2400" dirty="0"/>
              <a:t>, </a:t>
            </a:r>
            <a:r>
              <a:rPr lang="it-IT" sz="2400" dirty="0" err="1"/>
              <a:t>demonstrate</a:t>
            </a:r>
            <a:r>
              <a:rPr lang="it-IT" sz="2400" dirty="0"/>
              <a:t> </a:t>
            </a:r>
            <a:r>
              <a:rPr lang="it-IT" sz="2400" dirty="0" err="1"/>
              <a:t>early</a:t>
            </a:r>
            <a:r>
              <a:rPr lang="it-IT" sz="2400" dirty="0"/>
              <a:t> </a:t>
            </a:r>
            <a:r>
              <a:rPr lang="it-IT" sz="2400" dirty="0" err="1"/>
              <a:t>efficacy</a:t>
            </a:r>
            <a:r>
              <a:rPr lang="it-IT" sz="2400" dirty="0"/>
              <a:t> and a </a:t>
            </a:r>
            <a:r>
              <a:rPr lang="it-IT" sz="2400" dirty="0" err="1"/>
              <a:t>manageable</a:t>
            </a:r>
            <a:r>
              <a:rPr lang="it-IT" sz="2400" dirty="0"/>
              <a:t> </a:t>
            </a:r>
            <a:r>
              <a:rPr lang="it-IT" sz="2400" dirty="0" err="1"/>
              <a:t>safety</a:t>
            </a:r>
            <a:r>
              <a:rPr lang="it-IT" sz="2400" dirty="0"/>
              <a:t> </a:t>
            </a:r>
            <a:r>
              <a:rPr lang="it-IT" sz="2400" dirty="0" err="1"/>
              <a:t>profile</a:t>
            </a:r>
            <a:r>
              <a:rPr lang="it-IT" sz="2400" dirty="0"/>
              <a:t> in </a:t>
            </a:r>
            <a:r>
              <a:rPr lang="it-IT" sz="2400" dirty="0" err="1"/>
              <a:t>R</a:t>
            </a:r>
            <a:r>
              <a:rPr lang="it-IT" sz="2400" dirty="0"/>
              <a:t>/</a:t>
            </a:r>
            <a:r>
              <a:rPr lang="it-IT" sz="2400" dirty="0" err="1"/>
              <a:t>R</a:t>
            </a:r>
            <a:r>
              <a:rPr lang="it-IT" sz="2400" dirty="0"/>
              <a:t> DLBCL.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12.5×10</a:t>
            </a:r>
            <a:r>
              <a:rPr lang="it-IT" sz="2400" baseline="30000" dirty="0"/>
              <a:t>6</a:t>
            </a:r>
            <a:r>
              <a:rPr lang="it-IT" sz="2400" dirty="0"/>
              <a:t> CAR+ </a:t>
            </a:r>
            <a:r>
              <a:rPr lang="it-IT" sz="2400" dirty="0" err="1"/>
              <a:t>viable</a:t>
            </a:r>
            <a:r>
              <a:rPr lang="it-IT" sz="2400" dirty="0"/>
              <a:t> T </a:t>
            </a:r>
            <a:r>
              <a:rPr lang="it-IT" sz="2400" dirty="0" err="1"/>
              <a:t>cells</a:t>
            </a:r>
            <a:r>
              <a:rPr lang="it-IT" sz="2400" dirty="0"/>
              <a:t> </a:t>
            </a:r>
            <a:r>
              <a:rPr lang="it-IT" sz="2400" dirty="0" err="1"/>
              <a:t>is</a:t>
            </a:r>
            <a:r>
              <a:rPr lang="it-IT" sz="2400" dirty="0"/>
              <a:t> the </a:t>
            </a:r>
            <a:r>
              <a:rPr lang="it-IT" sz="2400" dirty="0" err="1"/>
              <a:t>recommended</a:t>
            </a:r>
            <a:r>
              <a:rPr lang="it-IT" sz="2400" dirty="0"/>
              <a:t> dose for </a:t>
            </a:r>
            <a:r>
              <a:rPr lang="it-IT" sz="2400" dirty="0" err="1"/>
              <a:t>Phase</a:t>
            </a:r>
            <a:r>
              <a:rPr lang="it-IT" sz="2400" dirty="0"/>
              <a:t> III </a:t>
            </a:r>
            <a:r>
              <a:rPr lang="it-IT" sz="2400" dirty="0" err="1"/>
              <a:t>studies</a:t>
            </a:r>
            <a:r>
              <a:rPr lang="it-IT" sz="2400" dirty="0"/>
              <a:t>, </a:t>
            </a:r>
            <a:r>
              <a:rPr lang="it-IT" sz="2400" dirty="0" err="1"/>
              <a:t>based</a:t>
            </a:r>
            <a:r>
              <a:rPr lang="it-IT" sz="2400" dirty="0"/>
              <a:t> on the CR rate, </a:t>
            </a:r>
            <a:r>
              <a:rPr lang="it-IT" sz="2400" dirty="0" err="1"/>
              <a:t>favorable</a:t>
            </a:r>
            <a:r>
              <a:rPr lang="it-IT" sz="2400" dirty="0"/>
              <a:t> </a:t>
            </a:r>
            <a:r>
              <a:rPr lang="it-IT" sz="2400" dirty="0" err="1"/>
              <a:t>safety</a:t>
            </a:r>
            <a:r>
              <a:rPr lang="it-IT" sz="2400" dirty="0"/>
              <a:t> </a:t>
            </a:r>
            <a:r>
              <a:rPr lang="it-IT" sz="2400" dirty="0" err="1"/>
              <a:t>profile</a:t>
            </a:r>
            <a:r>
              <a:rPr lang="it-IT" sz="2400" dirty="0"/>
              <a:t>, and </a:t>
            </a:r>
            <a:r>
              <a:rPr lang="it-IT" sz="2400" dirty="0" err="1"/>
              <a:t>cellular</a:t>
            </a:r>
            <a:r>
              <a:rPr lang="it-IT" sz="2400" dirty="0"/>
              <a:t> </a:t>
            </a:r>
            <a:r>
              <a:rPr lang="it-IT" sz="2400" dirty="0" err="1"/>
              <a:t>kinetic</a:t>
            </a:r>
            <a:r>
              <a:rPr lang="it-IT" sz="2000" dirty="0" err="1"/>
              <a:t>s</a:t>
            </a:r>
            <a:r>
              <a:rPr lang="it-IT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2060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9C1FA0-9C50-ED4F-9EAA-7F7D2EFD7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3" y="1825624"/>
            <a:ext cx="10604665" cy="4017035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0000"/>
              </a:lnSpc>
            </a:pPr>
            <a:r>
              <a:rPr lang="it-IT" sz="2600" dirty="0"/>
              <a:t>CRS and ICANS are common immune-</a:t>
            </a:r>
            <a:r>
              <a:rPr lang="it-IT" sz="2600" dirty="0" err="1"/>
              <a:t>related</a:t>
            </a:r>
            <a:r>
              <a:rPr lang="it-IT" sz="2600" dirty="0"/>
              <a:t> </a:t>
            </a:r>
            <a:r>
              <a:rPr lang="it-IT" sz="2600" dirty="0" err="1"/>
              <a:t>toxicities</a:t>
            </a:r>
            <a:r>
              <a:rPr lang="it-IT" sz="2600" dirty="0"/>
              <a:t> </a:t>
            </a:r>
            <a:r>
              <a:rPr lang="it-IT" sz="2600" dirty="0" err="1"/>
              <a:t>associated</a:t>
            </a:r>
            <a:r>
              <a:rPr lang="it-IT" sz="2600" dirty="0"/>
              <a:t> with CAR T-</a:t>
            </a:r>
            <a:r>
              <a:rPr lang="it-IT" sz="2600" dirty="0" err="1"/>
              <a:t>cell</a:t>
            </a:r>
            <a:r>
              <a:rPr lang="it-IT" sz="2600" dirty="0"/>
              <a:t> </a:t>
            </a:r>
            <a:r>
              <a:rPr lang="it-IT" sz="2600" dirty="0" err="1"/>
              <a:t>therapy</a:t>
            </a:r>
            <a:r>
              <a:rPr lang="it-IT" sz="2600" dirty="0"/>
              <a:t>. </a:t>
            </a:r>
            <a:r>
              <a:rPr lang="it-IT" sz="2600" dirty="0" err="1"/>
              <a:t>Their</a:t>
            </a:r>
            <a:r>
              <a:rPr lang="it-IT" sz="2600" dirty="0"/>
              <a:t> </a:t>
            </a:r>
            <a:r>
              <a:rPr lang="it-IT" sz="2600" dirty="0" err="1"/>
              <a:t>clinical</a:t>
            </a:r>
            <a:r>
              <a:rPr lang="it-IT" sz="2600" dirty="0"/>
              <a:t> </a:t>
            </a:r>
            <a:r>
              <a:rPr lang="it-IT" sz="2600" dirty="0" err="1"/>
              <a:t>manifestations</a:t>
            </a:r>
            <a:r>
              <a:rPr lang="it-IT" sz="2600" dirty="0"/>
              <a:t> can be severe and </a:t>
            </a:r>
            <a:r>
              <a:rPr lang="it-IT" sz="2600" dirty="0" err="1"/>
              <a:t>potentially</a:t>
            </a:r>
            <a:r>
              <a:rPr lang="it-IT" sz="2600" dirty="0"/>
              <a:t> life </a:t>
            </a:r>
            <a:r>
              <a:rPr lang="it-IT" sz="2600" dirty="0" err="1"/>
              <a:t>threatening</a:t>
            </a:r>
            <a:r>
              <a:rPr lang="it-IT" sz="2600" dirty="0"/>
              <a:t>. </a:t>
            </a:r>
          </a:p>
          <a:p>
            <a:pPr algn="just">
              <a:lnSpc>
                <a:spcPct val="110000"/>
              </a:lnSpc>
            </a:pPr>
            <a:r>
              <a:rPr lang="it-IT" sz="2600" dirty="0"/>
              <a:t>Here </a:t>
            </a:r>
            <a:r>
              <a:rPr lang="it-IT" sz="2600" dirty="0" err="1"/>
              <a:t>is</a:t>
            </a:r>
            <a:r>
              <a:rPr lang="it-IT" sz="2600" dirty="0"/>
              <a:t> </a:t>
            </a:r>
            <a:r>
              <a:rPr lang="it-IT" sz="2600" dirty="0" err="1"/>
              <a:t>reported</a:t>
            </a:r>
            <a:r>
              <a:rPr lang="it-IT" sz="2600" dirty="0"/>
              <a:t> a large </a:t>
            </a:r>
            <a:r>
              <a:rPr lang="it-IT" sz="2600" dirty="0" err="1"/>
              <a:t>cohort</a:t>
            </a:r>
            <a:r>
              <a:rPr lang="it-IT" sz="2600" dirty="0"/>
              <a:t> </a:t>
            </a:r>
            <a:r>
              <a:rPr lang="it-IT" sz="2600" dirty="0" err="1"/>
              <a:t>study</a:t>
            </a:r>
            <a:r>
              <a:rPr lang="it-IT" sz="2600" dirty="0"/>
              <a:t> of </a:t>
            </a:r>
            <a:r>
              <a:rPr lang="it-IT" sz="2600" dirty="0" err="1"/>
              <a:t>R</a:t>
            </a:r>
            <a:r>
              <a:rPr lang="it-IT" sz="2600" dirty="0"/>
              <a:t>/</a:t>
            </a:r>
            <a:r>
              <a:rPr lang="it-IT" sz="2600" dirty="0" err="1"/>
              <a:t>R</a:t>
            </a:r>
            <a:r>
              <a:rPr lang="it-IT" sz="2600" dirty="0"/>
              <a:t> aggressive B-</a:t>
            </a:r>
            <a:r>
              <a:rPr lang="it-IT" sz="2600" dirty="0" err="1"/>
              <a:t>cell</a:t>
            </a:r>
            <a:r>
              <a:rPr lang="it-IT" sz="2600" dirty="0"/>
              <a:t> </a:t>
            </a:r>
            <a:r>
              <a:rPr lang="it-IT" sz="2600" dirty="0" err="1"/>
              <a:t>lymphoma</a:t>
            </a:r>
            <a:r>
              <a:rPr lang="it-IT" sz="2600" dirty="0"/>
              <a:t> </a:t>
            </a:r>
            <a:r>
              <a:rPr lang="it-IT" sz="2600" dirty="0" err="1"/>
              <a:t>patients</a:t>
            </a:r>
            <a:r>
              <a:rPr lang="it-IT" sz="2600" dirty="0"/>
              <a:t> </a:t>
            </a:r>
            <a:r>
              <a:rPr lang="it-IT" sz="2600" dirty="0" err="1"/>
              <a:t>treated</a:t>
            </a:r>
            <a:r>
              <a:rPr lang="it-IT" sz="2600" dirty="0"/>
              <a:t> with commercial </a:t>
            </a:r>
            <a:r>
              <a:rPr lang="it-IT" sz="2600" dirty="0" err="1"/>
              <a:t>products</a:t>
            </a:r>
            <a:r>
              <a:rPr lang="it-IT" sz="2600" dirty="0"/>
              <a:t> in a </a:t>
            </a:r>
            <a:r>
              <a:rPr lang="it-IT" sz="2600" dirty="0" err="1"/>
              <a:t>real</a:t>
            </a:r>
            <a:r>
              <a:rPr lang="it-IT" sz="2600" dirty="0"/>
              <a:t> world </a:t>
            </a:r>
            <a:r>
              <a:rPr lang="it-IT" sz="2600" dirty="0" err="1"/>
              <a:t>setting</a:t>
            </a:r>
            <a:r>
              <a:rPr lang="it-IT" sz="2600" dirty="0"/>
              <a:t>.</a:t>
            </a:r>
          </a:p>
          <a:p>
            <a:pPr algn="just">
              <a:lnSpc>
                <a:spcPct val="110000"/>
              </a:lnSpc>
            </a:pPr>
            <a:r>
              <a:rPr lang="it-IT" sz="2600" dirty="0" err="1"/>
              <a:t>All</a:t>
            </a:r>
            <a:r>
              <a:rPr lang="it-IT" sz="2600" dirty="0"/>
              <a:t> data </a:t>
            </a:r>
            <a:r>
              <a:rPr lang="it-IT" sz="2600" dirty="0" err="1"/>
              <a:t>were</a:t>
            </a:r>
            <a:r>
              <a:rPr lang="it-IT" sz="2600" dirty="0"/>
              <a:t> </a:t>
            </a:r>
            <a:r>
              <a:rPr lang="it-IT" sz="2600" dirty="0" err="1"/>
              <a:t>collected</a:t>
            </a:r>
            <a:r>
              <a:rPr lang="it-IT" sz="2600" dirty="0"/>
              <a:t> </a:t>
            </a:r>
            <a:r>
              <a:rPr lang="it-IT" sz="2600" dirty="0" err="1"/>
              <a:t>through</a:t>
            </a:r>
            <a:r>
              <a:rPr lang="it-IT" sz="2600" dirty="0"/>
              <a:t> the French DESCAR-T </a:t>
            </a:r>
            <a:r>
              <a:rPr lang="it-IT" sz="2600" dirty="0" err="1"/>
              <a:t>registry</a:t>
            </a:r>
            <a:r>
              <a:rPr lang="it-IT" sz="2600" dirty="0"/>
              <a:t>.</a:t>
            </a:r>
          </a:p>
          <a:p>
            <a:pPr algn="just">
              <a:lnSpc>
                <a:spcPct val="110000"/>
              </a:lnSpc>
            </a:pPr>
            <a:r>
              <a:rPr lang="it-IT" sz="2600" dirty="0"/>
              <a:t>705 </a:t>
            </a:r>
            <a:r>
              <a:rPr lang="it-IT" sz="2600" dirty="0" err="1"/>
              <a:t>pts</a:t>
            </a:r>
            <a:r>
              <a:rPr lang="it-IT" sz="2600" dirty="0"/>
              <a:t> </a:t>
            </a:r>
            <a:r>
              <a:rPr lang="it-IT" sz="2600" dirty="0" err="1"/>
              <a:t>were</a:t>
            </a:r>
            <a:r>
              <a:rPr lang="it-IT" sz="2600" dirty="0"/>
              <a:t> </a:t>
            </a:r>
            <a:r>
              <a:rPr lang="it-IT" sz="2600" dirty="0" err="1"/>
              <a:t>included</a:t>
            </a:r>
            <a:r>
              <a:rPr lang="it-IT" sz="2600" dirty="0"/>
              <a:t> for the </a:t>
            </a:r>
            <a:r>
              <a:rPr lang="it-IT" sz="2600" dirty="0" err="1"/>
              <a:t>analysis</a:t>
            </a:r>
            <a:r>
              <a:rPr lang="it-IT" sz="2600" dirty="0"/>
              <a:t> of </a:t>
            </a:r>
            <a:r>
              <a:rPr lang="it-IT" sz="2600" dirty="0" err="1"/>
              <a:t>toxicity</a:t>
            </a:r>
            <a:r>
              <a:rPr lang="it-IT" sz="2600" dirty="0"/>
              <a:t> with a </a:t>
            </a:r>
            <a:r>
              <a:rPr lang="it-IT" sz="2600" dirty="0" err="1"/>
              <a:t>median</a:t>
            </a:r>
            <a:r>
              <a:rPr lang="it-IT" sz="2600" dirty="0"/>
              <a:t> follow-up of 12 </a:t>
            </a:r>
            <a:r>
              <a:rPr lang="it-IT" sz="2600" dirty="0" err="1"/>
              <a:t>months</a:t>
            </a:r>
            <a:r>
              <a:rPr lang="it-IT" sz="2600" dirty="0"/>
              <a:t> (</a:t>
            </a:r>
            <a:r>
              <a:rPr lang="it-IT" sz="2600" dirty="0" err="1"/>
              <a:t>range</a:t>
            </a:r>
            <a:r>
              <a:rPr lang="it-IT" sz="2600" dirty="0"/>
              <a:t>: 0.2-39)</a:t>
            </a:r>
          </a:p>
          <a:p>
            <a:pPr algn="just">
              <a:lnSpc>
                <a:spcPct val="110000"/>
              </a:lnSpc>
            </a:pPr>
            <a:r>
              <a:rPr lang="it-IT" sz="2600" dirty="0"/>
              <a:t>The </a:t>
            </a:r>
            <a:r>
              <a:rPr lang="it-IT" sz="2600" dirty="0" err="1"/>
              <a:t>aim</a:t>
            </a:r>
            <a:r>
              <a:rPr lang="it-IT" sz="2600" dirty="0"/>
              <a:t> of the </a:t>
            </a:r>
            <a:r>
              <a:rPr lang="it-IT" sz="2600" dirty="0" err="1"/>
              <a:t>study</a:t>
            </a:r>
            <a:r>
              <a:rPr lang="it-IT" sz="2600" dirty="0"/>
              <a:t> </a:t>
            </a:r>
            <a:r>
              <a:rPr lang="it-IT" sz="2600" dirty="0" err="1"/>
              <a:t>is</a:t>
            </a:r>
            <a:r>
              <a:rPr lang="it-IT" sz="2600" dirty="0"/>
              <a:t> to report the French </a:t>
            </a:r>
            <a:r>
              <a:rPr lang="it-IT" sz="2600" dirty="0" err="1"/>
              <a:t>experience</a:t>
            </a:r>
            <a:r>
              <a:rPr lang="it-IT" sz="2600" dirty="0"/>
              <a:t> of CAR-T </a:t>
            </a:r>
            <a:r>
              <a:rPr lang="it-IT" sz="2600" dirty="0" err="1"/>
              <a:t>toxicity</a:t>
            </a:r>
            <a:r>
              <a:rPr lang="it-IT" sz="2600" dirty="0"/>
              <a:t>. The </a:t>
            </a:r>
            <a:r>
              <a:rPr lang="it-IT" sz="2600" dirty="0" err="1"/>
              <a:t>authors</a:t>
            </a:r>
            <a:r>
              <a:rPr lang="it-IT" sz="2600" dirty="0"/>
              <a:t> </a:t>
            </a:r>
            <a:r>
              <a:rPr lang="it-IT" sz="2600" dirty="0" err="1"/>
              <a:t>specifically</a:t>
            </a:r>
            <a:r>
              <a:rPr lang="it-IT" sz="2600" dirty="0"/>
              <a:t> </a:t>
            </a:r>
            <a:r>
              <a:rPr lang="it-IT" sz="2600" dirty="0" err="1"/>
              <a:t>addressed</a:t>
            </a:r>
            <a:r>
              <a:rPr lang="it-IT" sz="2600" dirty="0"/>
              <a:t> the </a:t>
            </a:r>
            <a:r>
              <a:rPr lang="it-IT" sz="2600" dirty="0" err="1"/>
              <a:t>modifiable</a:t>
            </a:r>
            <a:r>
              <a:rPr lang="it-IT" sz="2600" dirty="0"/>
              <a:t> </a:t>
            </a:r>
            <a:r>
              <a:rPr lang="it-IT" sz="2600" dirty="0" err="1"/>
              <a:t>risk</a:t>
            </a:r>
            <a:r>
              <a:rPr lang="it-IT" sz="2600" dirty="0"/>
              <a:t> </a:t>
            </a:r>
            <a:r>
              <a:rPr lang="it-IT" sz="2600" dirty="0" err="1"/>
              <a:t>factors</a:t>
            </a:r>
            <a:r>
              <a:rPr lang="it-IT" sz="2600" dirty="0"/>
              <a:t> for </a:t>
            </a:r>
            <a:r>
              <a:rPr lang="it-IT" sz="2600" dirty="0" err="1"/>
              <a:t>toxicity</a:t>
            </a:r>
            <a:r>
              <a:rPr lang="it-IT" sz="2600" dirty="0"/>
              <a:t> and </a:t>
            </a:r>
            <a:r>
              <a:rPr lang="it-IT" sz="2600" dirty="0" err="1"/>
              <a:t>assessed</a:t>
            </a:r>
            <a:r>
              <a:rPr lang="it-IT" sz="2600" dirty="0"/>
              <a:t> management </a:t>
            </a:r>
            <a:r>
              <a:rPr lang="it-IT" sz="2600" dirty="0" err="1"/>
              <a:t>toxicity</a:t>
            </a:r>
            <a:r>
              <a:rPr lang="it-IT" sz="2600" dirty="0"/>
              <a:t> in a </a:t>
            </a:r>
            <a:r>
              <a:rPr lang="it-IT" sz="2600" dirty="0" err="1"/>
              <a:t>real</a:t>
            </a:r>
            <a:r>
              <a:rPr lang="it-IT" sz="2600" dirty="0"/>
              <a:t>-world </a:t>
            </a:r>
            <a:r>
              <a:rPr lang="it-IT" sz="2600" dirty="0" err="1"/>
              <a:t>population</a:t>
            </a:r>
            <a:r>
              <a:rPr lang="it-IT" sz="2600" dirty="0"/>
              <a:t>. </a:t>
            </a:r>
          </a:p>
          <a:p>
            <a:pPr marL="0" indent="0" algn="just">
              <a:buNone/>
            </a:pPr>
            <a:endParaRPr lang="it-IT" sz="220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DECA4C9-EB52-5C4E-B77D-C8AA5C5B9939}"/>
              </a:ext>
            </a:extLst>
          </p:cNvPr>
          <p:cNvSpPr txBox="1">
            <a:spLocks/>
          </p:cNvSpPr>
          <p:nvPr/>
        </p:nvSpPr>
        <p:spPr>
          <a:xfrm>
            <a:off x="472273" y="365125"/>
            <a:ext cx="10881527" cy="1058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2060"/>
                </a:solidFill>
              </a:rPr>
              <a:t>5. CAR T-CELLS ASSOCIATED ACUTE TOXICITY IN B-CELL NON-HODGKIN LYMPHOMA: REAL-WORLD STUDY FROM THE DESCAR-T REGISTRY 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DBD0F65-DD30-F545-8610-EF69EB1557C3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S210 (oral presentation), </a:t>
            </a:r>
            <a:r>
              <a:rPr lang="en-GB" sz="1600" dirty="0" err="1"/>
              <a:t>Sesques</a:t>
            </a:r>
            <a:r>
              <a:rPr lang="en-GB" sz="1600" dirty="0"/>
              <a:t> P. et al. EHA 2022</a:t>
            </a:r>
          </a:p>
        </p:txBody>
      </p:sp>
    </p:spTree>
    <p:extLst>
      <p:ext uri="{BB962C8B-B14F-4D97-AF65-F5344CB8AC3E}">
        <p14:creationId xmlns:p14="http://schemas.microsoft.com/office/powerpoint/2010/main" val="1967581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9DECA4C9-EB52-5C4E-B77D-C8AA5C5B9939}"/>
              </a:ext>
            </a:extLst>
          </p:cNvPr>
          <p:cNvSpPr txBox="1">
            <a:spLocks/>
          </p:cNvSpPr>
          <p:nvPr/>
        </p:nvSpPr>
        <p:spPr>
          <a:xfrm>
            <a:off x="472273" y="210751"/>
            <a:ext cx="10881527" cy="917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2060"/>
                </a:solidFill>
              </a:rPr>
              <a:t>5. CAR T-CELLS ASSOCIATED ACUTE TOXICITY IN B-CELL NON-HODGKIN LYMPHOMA: REAL-WORLD STUDY FROM THE DESCAR-T REGISTRY 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DBD0F65-DD30-F545-8610-EF69EB1557C3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S210 (oral presentation), </a:t>
            </a:r>
            <a:r>
              <a:rPr lang="en-GB" sz="1600" dirty="0" err="1"/>
              <a:t>Sesques</a:t>
            </a:r>
            <a:r>
              <a:rPr lang="en-GB" sz="1600" dirty="0"/>
              <a:t> P. et al. EHA 2022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5A74A33B-D91D-2C4D-B2CD-08484CA04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8165"/>
            <a:ext cx="10515600" cy="41463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700" b="1" dirty="0"/>
              <a:t>RESULTS</a:t>
            </a:r>
          </a:p>
          <a:p>
            <a:pPr>
              <a:buFont typeface="Wingdings" pitchFamily="2" charset="2"/>
              <a:buChar char="Ø"/>
            </a:pPr>
            <a:r>
              <a:rPr lang="it-IT" sz="1700" dirty="0"/>
              <a:t>CRS</a:t>
            </a:r>
          </a:p>
          <a:p>
            <a:pPr lvl="1"/>
            <a:r>
              <a:rPr lang="it-IT" sz="1700" dirty="0" err="1"/>
              <a:t>any</a:t>
            </a:r>
            <a:r>
              <a:rPr lang="it-IT" sz="1700" dirty="0"/>
              <a:t> grade: 83.3% (587 </a:t>
            </a:r>
            <a:r>
              <a:rPr lang="it-IT" sz="1700" dirty="0" err="1"/>
              <a:t>pts</a:t>
            </a:r>
            <a:r>
              <a:rPr lang="it-IT" sz="1700" dirty="0"/>
              <a:t>) </a:t>
            </a:r>
          </a:p>
          <a:p>
            <a:pPr lvl="1"/>
            <a:r>
              <a:rPr lang="it-IT" sz="1700" dirty="0"/>
              <a:t>grade </a:t>
            </a:r>
            <a:r>
              <a:rPr lang="it-IT" sz="1700" u="sng" dirty="0"/>
              <a:t>&gt;</a:t>
            </a:r>
            <a:r>
              <a:rPr lang="it-IT" sz="1700" dirty="0"/>
              <a:t> 3: 10.5% (62 </a:t>
            </a:r>
            <a:r>
              <a:rPr lang="it-IT" sz="1700" dirty="0" err="1"/>
              <a:t>pts</a:t>
            </a:r>
            <a:r>
              <a:rPr lang="it-IT" sz="1700" dirty="0"/>
              <a:t>) </a:t>
            </a:r>
          </a:p>
          <a:p>
            <a:pPr lvl="1"/>
            <a:r>
              <a:rPr lang="it-IT" sz="1700" dirty="0" err="1"/>
              <a:t>median</a:t>
            </a:r>
            <a:r>
              <a:rPr lang="it-IT" sz="1700" dirty="0"/>
              <a:t> time from the </a:t>
            </a:r>
            <a:r>
              <a:rPr lang="it-IT" sz="1700" dirty="0" err="1"/>
              <a:t>infusion</a:t>
            </a:r>
            <a:r>
              <a:rPr lang="it-IT" sz="1700" dirty="0"/>
              <a:t> to the </a:t>
            </a:r>
            <a:r>
              <a:rPr lang="it-IT" sz="1700" dirty="0" err="1"/>
              <a:t>onset</a:t>
            </a:r>
            <a:r>
              <a:rPr lang="it-IT" sz="1700" dirty="0"/>
              <a:t> of CRS </a:t>
            </a:r>
            <a:r>
              <a:rPr lang="it-IT" sz="1700" dirty="0" err="1"/>
              <a:t>was</a:t>
            </a:r>
            <a:r>
              <a:rPr lang="it-IT" sz="1700" dirty="0"/>
              <a:t> 2 </a:t>
            </a:r>
            <a:r>
              <a:rPr lang="it-IT" sz="1700" dirty="0" err="1"/>
              <a:t>days</a:t>
            </a:r>
            <a:r>
              <a:rPr lang="it-IT" sz="1700" dirty="0"/>
              <a:t> (</a:t>
            </a:r>
            <a:r>
              <a:rPr lang="it-IT" sz="1700" dirty="0" err="1"/>
              <a:t>range</a:t>
            </a:r>
            <a:r>
              <a:rPr lang="it-IT" sz="1700" dirty="0"/>
              <a:t>: 0-34); </a:t>
            </a:r>
            <a:r>
              <a:rPr lang="it-IT" sz="1700" dirty="0" err="1"/>
              <a:t>median</a:t>
            </a:r>
            <a:r>
              <a:rPr lang="it-IT" sz="1700" dirty="0"/>
              <a:t> time to </a:t>
            </a:r>
            <a:r>
              <a:rPr lang="it-IT" sz="1700" dirty="0" err="1"/>
              <a:t>resolution</a:t>
            </a:r>
            <a:r>
              <a:rPr lang="it-IT" sz="1700" dirty="0"/>
              <a:t> </a:t>
            </a:r>
            <a:r>
              <a:rPr lang="it-IT" sz="1700" dirty="0" err="1"/>
              <a:t>was</a:t>
            </a:r>
            <a:r>
              <a:rPr lang="it-IT" sz="1700" dirty="0"/>
              <a:t> 6 </a:t>
            </a:r>
            <a:r>
              <a:rPr lang="it-IT" sz="1700" dirty="0" err="1"/>
              <a:t>days</a:t>
            </a:r>
            <a:r>
              <a:rPr lang="it-IT" sz="1700" dirty="0"/>
              <a:t> (</a:t>
            </a:r>
            <a:r>
              <a:rPr lang="it-IT" sz="1700" dirty="0" err="1"/>
              <a:t>range</a:t>
            </a:r>
            <a:r>
              <a:rPr lang="it-IT" sz="1700" dirty="0"/>
              <a:t>: 1-30).</a:t>
            </a:r>
          </a:p>
          <a:p>
            <a:pPr lvl="1"/>
            <a:r>
              <a:rPr lang="it-IT" sz="1700" dirty="0"/>
              <a:t>38% of </a:t>
            </a:r>
            <a:r>
              <a:rPr lang="it-IT" sz="1700" dirty="0" err="1"/>
              <a:t>pts</a:t>
            </a:r>
            <a:r>
              <a:rPr lang="it-IT" sz="1700" dirty="0"/>
              <a:t> with CRS grade 1, 53 % with grade 2 and 65% with grade 3+ </a:t>
            </a:r>
            <a:r>
              <a:rPr lang="it-IT" sz="1700" dirty="0" err="1"/>
              <a:t>developed</a:t>
            </a:r>
            <a:r>
              <a:rPr lang="it-IT" sz="1700" dirty="0"/>
              <a:t> ICANS </a:t>
            </a:r>
            <a:r>
              <a:rPr lang="it-IT" sz="1700" dirty="0" err="1"/>
              <a:t>subsequently</a:t>
            </a:r>
            <a:r>
              <a:rPr lang="it-IT" sz="1700" dirty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it-IT" sz="1700" dirty="0"/>
              <a:t>ICANS </a:t>
            </a:r>
          </a:p>
          <a:p>
            <a:pPr lvl="1"/>
            <a:r>
              <a:rPr lang="it-IT" sz="1700" dirty="0" err="1"/>
              <a:t>any</a:t>
            </a:r>
            <a:r>
              <a:rPr lang="it-IT" sz="1700" dirty="0"/>
              <a:t> grade: 41% (289 </a:t>
            </a:r>
            <a:r>
              <a:rPr lang="it-IT" sz="1700" dirty="0" err="1"/>
              <a:t>pts</a:t>
            </a:r>
            <a:r>
              <a:rPr lang="it-IT" sz="1700" dirty="0"/>
              <a:t>) </a:t>
            </a:r>
          </a:p>
          <a:p>
            <a:pPr lvl="1"/>
            <a:r>
              <a:rPr lang="it-IT" sz="1700" dirty="0"/>
              <a:t>grade </a:t>
            </a:r>
            <a:r>
              <a:rPr lang="it-IT" sz="1700" u="sng" dirty="0"/>
              <a:t>&gt;</a:t>
            </a:r>
            <a:r>
              <a:rPr lang="it-IT" sz="1700" dirty="0"/>
              <a:t> 3: 27% (78 </a:t>
            </a:r>
            <a:r>
              <a:rPr lang="it-IT" sz="1700" dirty="0" err="1"/>
              <a:t>pts</a:t>
            </a:r>
            <a:r>
              <a:rPr lang="it-IT" sz="1700" dirty="0"/>
              <a:t>) </a:t>
            </a:r>
          </a:p>
          <a:p>
            <a:pPr lvl="1"/>
            <a:r>
              <a:rPr lang="it-IT" sz="1700" dirty="0" err="1"/>
              <a:t>median</a:t>
            </a:r>
            <a:r>
              <a:rPr lang="it-IT" sz="1700" dirty="0"/>
              <a:t> time from the </a:t>
            </a:r>
            <a:r>
              <a:rPr lang="it-IT" sz="1700" dirty="0" err="1"/>
              <a:t>infusion</a:t>
            </a:r>
            <a:r>
              <a:rPr lang="it-IT" sz="1700" dirty="0"/>
              <a:t> to the </a:t>
            </a:r>
            <a:r>
              <a:rPr lang="it-IT" sz="1700" dirty="0" err="1"/>
              <a:t>onset</a:t>
            </a:r>
            <a:r>
              <a:rPr lang="it-IT" sz="1700" dirty="0"/>
              <a:t> </a:t>
            </a:r>
            <a:r>
              <a:rPr lang="it-IT" sz="1700" dirty="0" err="1"/>
              <a:t>was</a:t>
            </a:r>
            <a:r>
              <a:rPr lang="it-IT" sz="1700" dirty="0"/>
              <a:t> 6 </a:t>
            </a:r>
            <a:r>
              <a:rPr lang="it-IT" sz="1700" dirty="0" err="1"/>
              <a:t>days</a:t>
            </a:r>
            <a:r>
              <a:rPr lang="it-IT" sz="1700" dirty="0"/>
              <a:t> (</a:t>
            </a:r>
            <a:r>
              <a:rPr lang="it-IT" sz="1700" dirty="0" err="1"/>
              <a:t>range</a:t>
            </a:r>
            <a:r>
              <a:rPr lang="it-IT" sz="1700" dirty="0"/>
              <a:t>: 0-379); </a:t>
            </a:r>
            <a:r>
              <a:rPr lang="it-IT" sz="1700" dirty="0" err="1"/>
              <a:t>median</a:t>
            </a:r>
            <a:r>
              <a:rPr lang="it-IT" sz="1700" dirty="0"/>
              <a:t> time to </a:t>
            </a:r>
            <a:r>
              <a:rPr lang="it-IT" sz="1700" dirty="0" err="1"/>
              <a:t>resolution</a:t>
            </a:r>
            <a:r>
              <a:rPr lang="it-IT" sz="1700" dirty="0"/>
              <a:t> </a:t>
            </a:r>
            <a:r>
              <a:rPr lang="it-IT" sz="1700" dirty="0" err="1"/>
              <a:t>was</a:t>
            </a:r>
            <a:r>
              <a:rPr lang="it-IT" sz="1700" dirty="0"/>
              <a:t> 7 </a:t>
            </a:r>
            <a:r>
              <a:rPr lang="it-IT" sz="1700" dirty="0" err="1"/>
              <a:t>days</a:t>
            </a:r>
            <a:r>
              <a:rPr lang="it-IT" sz="1700" dirty="0"/>
              <a:t> (</a:t>
            </a:r>
            <a:r>
              <a:rPr lang="it-IT" sz="1700" dirty="0" err="1"/>
              <a:t>range</a:t>
            </a:r>
            <a:r>
              <a:rPr lang="it-IT" sz="1700" dirty="0"/>
              <a:t>: 1-100). </a:t>
            </a:r>
          </a:p>
          <a:p>
            <a:pPr lvl="1"/>
            <a:r>
              <a:rPr lang="it-IT" sz="1700" dirty="0" err="1"/>
              <a:t>most</a:t>
            </a:r>
            <a:r>
              <a:rPr lang="it-IT" sz="1700" dirty="0"/>
              <a:t> </a:t>
            </a:r>
            <a:r>
              <a:rPr lang="it-IT" sz="1700" dirty="0" err="1"/>
              <a:t>patients</a:t>
            </a:r>
            <a:r>
              <a:rPr lang="it-IT" sz="1700" dirty="0"/>
              <a:t> (94.5%) with ICANS </a:t>
            </a:r>
            <a:r>
              <a:rPr lang="it-IT" sz="1700" dirty="0" err="1"/>
              <a:t>had</a:t>
            </a:r>
            <a:r>
              <a:rPr lang="it-IT" sz="1700" dirty="0"/>
              <a:t> </a:t>
            </a:r>
            <a:r>
              <a:rPr lang="it-IT" sz="1700" dirty="0" err="1"/>
              <a:t>previously</a:t>
            </a:r>
            <a:r>
              <a:rPr lang="it-IT" sz="1700" dirty="0"/>
              <a:t> </a:t>
            </a:r>
            <a:r>
              <a:rPr lang="it-IT" sz="1700" dirty="0" err="1"/>
              <a:t>experienced</a:t>
            </a:r>
            <a:r>
              <a:rPr lang="it-IT" sz="1700" dirty="0"/>
              <a:t> CRS. </a:t>
            </a:r>
          </a:p>
          <a:p>
            <a:r>
              <a:rPr lang="it-IT" sz="1700" dirty="0"/>
              <a:t>89 </a:t>
            </a:r>
            <a:r>
              <a:rPr lang="it-IT" sz="1700" dirty="0" err="1"/>
              <a:t>pts</a:t>
            </a:r>
            <a:r>
              <a:rPr lang="it-IT" sz="1700" dirty="0"/>
              <a:t> (29.9%) </a:t>
            </a:r>
            <a:r>
              <a:rPr lang="it-IT" sz="1700" dirty="0" err="1"/>
              <a:t>required</a:t>
            </a:r>
            <a:r>
              <a:rPr lang="it-IT" sz="1700" dirty="0"/>
              <a:t> </a:t>
            </a:r>
            <a:r>
              <a:rPr lang="it-IT" sz="1700" dirty="0" err="1"/>
              <a:t>admission</a:t>
            </a:r>
            <a:r>
              <a:rPr lang="it-IT" sz="1700" dirty="0"/>
              <a:t> to intensive care </a:t>
            </a:r>
            <a:r>
              <a:rPr lang="it-IT" sz="1700" dirty="0" err="1"/>
              <a:t>unit</a:t>
            </a:r>
            <a:r>
              <a:rPr lang="it-IT" sz="1700" dirty="0"/>
              <a:t>. </a:t>
            </a:r>
          </a:p>
          <a:p>
            <a:r>
              <a:rPr lang="it-IT" sz="1700" dirty="0" err="1"/>
              <a:t>Tocilizumab</a:t>
            </a:r>
            <a:r>
              <a:rPr lang="it-IT" sz="1700" dirty="0"/>
              <a:t> </a:t>
            </a:r>
            <a:r>
              <a:rPr lang="it-IT" sz="1700" dirty="0" err="1"/>
              <a:t>was</a:t>
            </a:r>
            <a:r>
              <a:rPr lang="it-IT" sz="1700" dirty="0"/>
              <a:t> the </a:t>
            </a:r>
            <a:r>
              <a:rPr lang="it-IT" sz="1700" dirty="0" err="1"/>
              <a:t>most</a:t>
            </a:r>
            <a:r>
              <a:rPr lang="it-IT" sz="1700" dirty="0"/>
              <a:t> common treatment for </a:t>
            </a:r>
            <a:r>
              <a:rPr lang="it-IT" sz="1700" dirty="0" err="1"/>
              <a:t>toxicity</a:t>
            </a:r>
            <a:r>
              <a:rPr lang="it-IT" sz="1700" dirty="0"/>
              <a:t> (411 </a:t>
            </a:r>
            <a:r>
              <a:rPr lang="it-IT" sz="1700" dirty="0" err="1"/>
              <a:t>pts</a:t>
            </a:r>
            <a:r>
              <a:rPr lang="it-IT" sz="1700" dirty="0"/>
              <a:t>, 68%) and 272 </a:t>
            </a:r>
            <a:r>
              <a:rPr lang="it-IT" sz="1700" dirty="0" err="1"/>
              <a:t>pts</a:t>
            </a:r>
            <a:r>
              <a:rPr lang="it-IT" sz="1700" dirty="0"/>
              <a:t> (45%) </a:t>
            </a:r>
            <a:r>
              <a:rPr lang="it-IT" sz="1700" dirty="0" err="1"/>
              <a:t>received</a:t>
            </a:r>
            <a:r>
              <a:rPr lang="it-IT" sz="1700" dirty="0"/>
              <a:t> </a:t>
            </a:r>
            <a:r>
              <a:rPr lang="it-IT" sz="1700" dirty="0" err="1"/>
              <a:t>corticosteroids</a:t>
            </a:r>
            <a:r>
              <a:rPr lang="it-IT" sz="17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57096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9DECA4C9-EB52-5C4E-B77D-C8AA5C5B9939}"/>
              </a:ext>
            </a:extLst>
          </p:cNvPr>
          <p:cNvSpPr txBox="1">
            <a:spLocks/>
          </p:cNvSpPr>
          <p:nvPr/>
        </p:nvSpPr>
        <p:spPr>
          <a:xfrm>
            <a:off x="472273" y="365125"/>
            <a:ext cx="10881527" cy="1058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2060"/>
                </a:solidFill>
              </a:rPr>
              <a:t>5. CAR T-CELLS ASSOCIATED ACUTE TOXICITY IN B-CELL NON-HODGKIN LYMPHOMA: REAL-WORLD STUDY FROM THE DESCAR-T REGISTRY 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DBD0F65-DD30-F545-8610-EF69EB1557C3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S210 (oral presentation), </a:t>
            </a:r>
            <a:r>
              <a:rPr lang="en-GB" sz="1600" dirty="0" err="1"/>
              <a:t>Sesques</a:t>
            </a:r>
            <a:r>
              <a:rPr lang="en-GB" sz="1600" dirty="0"/>
              <a:t> P. et al. EHA 2022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D7C80D-10F9-3945-AE93-329E59953CB7}"/>
              </a:ext>
            </a:extLst>
          </p:cNvPr>
          <p:cNvSpPr/>
          <p:nvPr/>
        </p:nvSpPr>
        <p:spPr>
          <a:xfrm>
            <a:off x="739735" y="1889648"/>
            <a:ext cx="107125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/>
              <a:t>CRS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The </a:t>
            </a:r>
            <a:r>
              <a:rPr lang="it-IT" sz="2000" dirty="0" err="1"/>
              <a:t>parameters</a:t>
            </a:r>
            <a:r>
              <a:rPr lang="it-IT" sz="2000" dirty="0"/>
              <a:t> </a:t>
            </a:r>
            <a:r>
              <a:rPr lang="it-IT" sz="2000" dirty="0" err="1"/>
              <a:t>which</a:t>
            </a:r>
            <a:r>
              <a:rPr lang="it-IT" sz="2000" dirty="0"/>
              <a:t> </a:t>
            </a:r>
            <a:r>
              <a:rPr lang="it-IT" sz="2000" dirty="0" err="1"/>
              <a:t>statistical</a:t>
            </a:r>
            <a:r>
              <a:rPr lang="it-IT" sz="2000" dirty="0"/>
              <a:t> </a:t>
            </a:r>
            <a:r>
              <a:rPr lang="it-IT" sz="2000" dirty="0" err="1"/>
              <a:t>predict</a:t>
            </a:r>
            <a:r>
              <a:rPr lang="it-IT" sz="2000" dirty="0"/>
              <a:t> </a:t>
            </a:r>
            <a:r>
              <a:rPr lang="it-IT" sz="2000" dirty="0" err="1"/>
              <a:t>any</a:t>
            </a:r>
            <a:r>
              <a:rPr lang="it-IT" sz="2000" dirty="0"/>
              <a:t> CRS (</a:t>
            </a:r>
            <a:r>
              <a:rPr lang="it-IT" sz="2000" dirty="0" err="1"/>
              <a:t>multivariable</a:t>
            </a:r>
            <a:r>
              <a:rPr lang="it-IT" sz="2000" dirty="0"/>
              <a:t> </a:t>
            </a:r>
            <a:r>
              <a:rPr lang="it-IT" sz="2000" dirty="0" err="1"/>
              <a:t>analysis</a:t>
            </a:r>
            <a:r>
              <a:rPr lang="it-IT" sz="2000" dirty="0"/>
              <a:t>)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Axi-cel</a:t>
            </a:r>
            <a:r>
              <a:rPr lang="it-IT" sz="2000" dirty="0"/>
              <a:t> (</a:t>
            </a:r>
            <a:r>
              <a:rPr lang="it-IT" sz="2000" dirty="0" err="1"/>
              <a:t>p</a:t>
            </a:r>
            <a:r>
              <a:rPr lang="it-IT" sz="2000" dirty="0"/>
              <a:t> &lt;0.0001), and </a:t>
            </a:r>
            <a:r>
              <a:rPr lang="it-IT" sz="2000" dirty="0" err="1"/>
              <a:t>elevated</a:t>
            </a:r>
            <a:r>
              <a:rPr lang="it-IT" sz="2000" dirty="0"/>
              <a:t> LDH (</a:t>
            </a:r>
            <a:r>
              <a:rPr lang="it-IT" sz="2000" dirty="0" err="1"/>
              <a:t>p</a:t>
            </a:r>
            <a:r>
              <a:rPr lang="it-IT" sz="2000" dirty="0"/>
              <a:t>&lt;0.03);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The </a:t>
            </a:r>
            <a:r>
              <a:rPr lang="it-IT" sz="2000" dirty="0" err="1"/>
              <a:t>parameters</a:t>
            </a:r>
            <a:r>
              <a:rPr lang="it-IT" sz="2000" dirty="0"/>
              <a:t> </a:t>
            </a:r>
            <a:r>
              <a:rPr lang="it-IT" sz="2000" dirty="0" err="1"/>
              <a:t>which</a:t>
            </a:r>
            <a:r>
              <a:rPr lang="it-IT" sz="2000" dirty="0"/>
              <a:t> </a:t>
            </a:r>
            <a:r>
              <a:rPr lang="it-IT" sz="2000" dirty="0" err="1"/>
              <a:t>increased</a:t>
            </a:r>
            <a:r>
              <a:rPr lang="it-IT" sz="2000" dirty="0"/>
              <a:t> the </a:t>
            </a:r>
            <a:r>
              <a:rPr lang="it-IT" sz="2000" dirty="0" err="1"/>
              <a:t>risk</a:t>
            </a:r>
            <a:r>
              <a:rPr lang="it-IT" sz="2000" dirty="0"/>
              <a:t> of </a:t>
            </a:r>
            <a:r>
              <a:rPr lang="it-IT" sz="2000" dirty="0" err="1"/>
              <a:t>developing</a:t>
            </a:r>
            <a:r>
              <a:rPr lang="it-IT" sz="2000" dirty="0"/>
              <a:t> a grade 3+ CRS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bulky</a:t>
            </a:r>
            <a:r>
              <a:rPr lang="it-IT" sz="2000" dirty="0"/>
              <a:t> mass (&gt; 5 cm), </a:t>
            </a:r>
            <a:r>
              <a:rPr lang="it-IT" sz="2000" dirty="0" err="1"/>
              <a:t>age</a:t>
            </a:r>
            <a:r>
              <a:rPr lang="it-IT" sz="2000" dirty="0"/>
              <a:t> &lt;65 </a:t>
            </a:r>
            <a:r>
              <a:rPr lang="it-IT" sz="2000" dirty="0" err="1"/>
              <a:t>years</a:t>
            </a:r>
            <a:r>
              <a:rPr lang="it-IT" sz="2000" dirty="0"/>
              <a:t> and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s</a:t>
            </a:r>
            <a:r>
              <a:rPr lang="it-IT" sz="2000" dirty="0"/>
              <a:t>-EASIX score (LDH/</a:t>
            </a:r>
            <a:r>
              <a:rPr lang="it-IT" sz="2000" dirty="0" err="1"/>
              <a:t>Platelets</a:t>
            </a:r>
            <a:r>
              <a:rPr lang="it-IT" sz="2000" dirty="0"/>
              <a:t>) . </a:t>
            </a:r>
          </a:p>
          <a:p>
            <a:pPr algn="just"/>
            <a:endParaRPr lang="it-IT" sz="2000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/>
              <a:t>ICANS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The </a:t>
            </a:r>
            <a:r>
              <a:rPr lang="it-IT" sz="2000" dirty="0" err="1"/>
              <a:t>parameters</a:t>
            </a:r>
            <a:r>
              <a:rPr lang="it-IT" sz="2000" dirty="0"/>
              <a:t> </a:t>
            </a:r>
            <a:r>
              <a:rPr lang="it-IT" sz="2000" dirty="0" err="1"/>
              <a:t>which</a:t>
            </a:r>
            <a:r>
              <a:rPr lang="it-IT" sz="2000" dirty="0"/>
              <a:t> </a:t>
            </a:r>
            <a:r>
              <a:rPr lang="it-IT" sz="2000" dirty="0" err="1"/>
              <a:t>statistical</a:t>
            </a:r>
            <a:r>
              <a:rPr lang="it-IT" sz="2000" dirty="0"/>
              <a:t> </a:t>
            </a:r>
            <a:r>
              <a:rPr lang="it-IT" sz="2000" dirty="0" err="1"/>
              <a:t>predict</a:t>
            </a:r>
            <a:r>
              <a:rPr lang="it-IT" sz="2000" dirty="0"/>
              <a:t> </a:t>
            </a:r>
            <a:r>
              <a:rPr lang="it-IT" sz="2000" dirty="0" err="1"/>
              <a:t>any</a:t>
            </a:r>
            <a:r>
              <a:rPr lang="it-IT" sz="2000" dirty="0"/>
              <a:t> ICANS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Axi-cel</a:t>
            </a:r>
            <a:r>
              <a:rPr lang="it-IT" sz="2000" dirty="0"/>
              <a:t> (</a:t>
            </a:r>
            <a:r>
              <a:rPr lang="it-IT" sz="2000" dirty="0" err="1"/>
              <a:t>p</a:t>
            </a:r>
            <a:r>
              <a:rPr lang="it-IT" sz="2000" dirty="0"/>
              <a:t> &lt;0.0001), ECOG ≥2 (</a:t>
            </a:r>
            <a:r>
              <a:rPr lang="it-IT" sz="2000" dirty="0" err="1"/>
              <a:t>p</a:t>
            </a:r>
            <a:r>
              <a:rPr lang="it-IT" sz="2000" dirty="0"/>
              <a:t>= 0.004), </a:t>
            </a:r>
            <a:r>
              <a:rPr lang="it-IT" sz="2000" dirty="0" err="1"/>
              <a:t>age</a:t>
            </a:r>
            <a:r>
              <a:rPr lang="it-IT" sz="2000" dirty="0"/>
              <a:t> ≥65 </a:t>
            </a:r>
            <a:r>
              <a:rPr lang="it-IT" sz="2000" dirty="0" err="1"/>
              <a:t>p</a:t>
            </a:r>
            <a:r>
              <a:rPr lang="it-IT" sz="2000" dirty="0"/>
              <a:t> &lt;0.0001) and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s</a:t>
            </a:r>
            <a:r>
              <a:rPr lang="it-IT" sz="2000" dirty="0"/>
              <a:t>-EASIX score (</a:t>
            </a:r>
            <a:r>
              <a:rPr lang="it-IT" sz="2000" dirty="0" err="1"/>
              <a:t>p</a:t>
            </a:r>
            <a:r>
              <a:rPr lang="it-IT" sz="2000" dirty="0"/>
              <a:t>= 0.01).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The </a:t>
            </a:r>
            <a:r>
              <a:rPr lang="it-IT" sz="2000" dirty="0" err="1"/>
              <a:t>parameters</a:t>
            </a:r>
            <a:r>
              <a:rPr lang="it-IT" sz="2000" dirty="0"/>
              <a:t> </a:t>
            </a:r>
            <a:r>
              <a:rPr lang="it-IT" sz="2000" dirty="0" err="1"/>
              <a:t>which</a:t>
            </a:r>
            <a:r>
              <a:rPr lang="it-IT" sz="2000" dirty="0"/>
              <a:t> </a:t>
            </a:r>
            <a:r>
              <a:rPr lang="it-IT" sz="2000" dirty="0" err="1"/>
              <a:t>increased</a:t>
            </a:r>
            <a:r>
              <a:rPr lang="it-IT" sz="2000" dirty="0"/>
              <a:t> the </a:t>
            </a:r>
            <a:r>
              <a:rPr lang="it-IT" sz="2000" dirty="0" err="1"/>
              <a:t>risk</a:t>
            </a:r>
            <a:r>
              <a:rPr lang="it-IT" sz="2000" dirty="0"/>
              <a:t> of </a:t>
            </a:r>
            <a:r>
              <a:rPr lang="it-IT" sz="2000" dirty="0" err="1"/>
              <a:t>developing</a:t>
            </a:r>
            <a:r>
              <a:rPr lang="it-IT" sz="2000" dirty="0"/>
              <a:t> a grade 3+ ICANS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Axi-cel</a:t>
            </a:r>
            <a:r>
              <a:rPr lang="it-IT" sz="2000" dirty="0"/>
              <a:t> (</a:t>
            </a:r>
            <a:r>
              <a:rPr lang="it-IT" sz="2000" dirty="0" err="1"/>
              <a:t>p</a:t>
            </a:r>
            <a:r>
              <a:rPr lang="it-IT" sz="2000" dirty="0"/>
              <a:t> &lt;0.001), ECOG ≥2 (</a:t>
            </a:r>
            <a:r>
              <a:rPr lang="it-IT" sz="2000" dirty="0" err="1"/>
              <a:t>p</a:t>
            </a:r>
            <a:r>
              <a:rPr lang="it-IT" sz="2000" dirty="0"/>
              <a:t>= 0.04) and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s</a:t>
            </a:r>
            <a:r>
              <a:rPr lang="it-IT" sz="2000" dirty="0"/>
              <a:t>-EASIX score (</a:t>
            </a:r>
            <a:r>
              <a:rPr lang="it-IT" sz="2000" dirty="0" err="1"/>
              <a:t>p</a:t>
            </a:r>
            <a:r>
              <a:rPr lang="it-IT" sz="2000" dirty="0"/>
              <a:t>= 0.0067).  </a:t>
            </a:r>
          </a:p>
        </p:txBody>
      </p:sp>
    </p:spTree>
    <p:extLst>
      <p:ext uri="{BB962C8B-B14F-4D97-AF65-F5344CB8AC3E}">
        <p14:creationId xmlns:p14="http://schemas.microsoft.com/office/powerpoint/2010/main" val="1164480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9DECA4C9-EB52-5C4E-B77D-C8AA5C5B9939}"/>
              </a:ext>
            </a:extLst>
          </p:cNvPr>
          <p:cNvSpPr txBox="1">
            <a:spLocks/>
          </p:cNvSpPr>
          <p:nvPr/>
        </p:nvSpPr>
        <p:spPr>
          <a:xfrm>
            <a:off x="472273" y="365126"/>
            <a:ext cx="11158999" cy="901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>
                <a:solidFill>
                  <a:srgbClr val="002060"/>
                </a:solidFill>
              </a:rPr>
              <a:t>5. CAR T-CELLS ASSOCIATED ACUTE TOXICITY IN B-CELL NON-HODGKIN LYMPHOMA: REAL-WORLD STUDY FROM THE DESCAR-T REGISTRY 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DBD0F65-DD30-F545-8610-EF69EB1557C3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S210 (oral presentation), </a:t>
            </a:r>
            <a:r>
              <a:rPr lang="en-GB" sz="1600" dirty="0" err="1"/>
              <a:t>Sesques</a:t>
            </a:r>
            <a:r>
              <a:rPr lang="en-GB" sz="1600" dirty="0"/>
              <a:t> P. et al. EHA 2022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0D7C80D-10F9-3945-AE93-329E59953CB7}"/>
              </a:ext>
            </a:extLst>
          </p:cNvPr>
          <p:cNvSpPr/>
          <p:nvPr/>
        </p:nvSpPr>
        <p:spPr>
          <a:xfrm>
            <a:off x="560729" y="1462137"/>
            <a:ext cx="110705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No </a:t>
            </a:r>
            <a:r>
              <a:rPr lang="it-IT" sz="2000" dirty="0" err="1"/>
              <a:t>survival</a:t>
            </a:r>
            <a:r>
              <a:rPr lang="it-IT" sz="2000" dirty="0"/>
              <a:t> impact (OS and PFS)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detected</a:t>
            </a:r>
            <a:r>
              <a:rPr lang="it-IT" sz="2000" dirty="0"/>
              <a:t> for </a:t>
            </a:r>
            <a:r>
              <a:rPr lang="it-IT" sz="2000" dirty="0" err="1"/>
              <a:t>pts</a:t>
            </a:r>
            <a:r>
              <a:rPr lang="it-IT" sz="2000" dirty="0"/>
              <a:t> </a:t>
            </a:r>
            <a:r>
              <a:rPr lang="it-IT" sz="2000" dirty="0" err="1"/>
              <a:t>who</a:t>
            </a:r>
            <a:r>
              <a:rPr lang="it-IT" sz="2000" dirty="0"/>
              <a:t> </a:t>
            </a:r>
            <a:r>
              <a:rPr lang="it-IT" sz="2000" dirty="0" err="1"/>
              <a:t>experimented</a:t>
            </a:r>
            <a:r>
              <a:rPr lang="it-IT" sz="2000" dirty="0"/>
              <a:t> </a:t>
            </a:r>
            <a:r>
              <a:rPr lang="it-IT" sz="2000" dirty="0" err="1"/>
              <a:t>any</a:t>
            </a:r>
            <a:r>
              <a:rPr lang="it-IT" sz="2000" dirty="0"/>
              <a:t> grade or grade 3+ of ICANS or CRS (Figure 1 and 2).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Cumulative dose and </a:t>
            </a:r>
            <a:r>
              <a:rPr lang="it-IT" sz="2000" dirty="0" err="1"/>
              <a:t>duration</a:t>
            </a:r>
            <a:r>
              <a:rPr lang="it-IT" sz="2000" dirty="0"/>
              <a:t> of </a:t>
            </a:r>
            <a:r>
              <a:rPr lang="it-IT" sz="2000" dirty="0" err="1"/>
              <a:t>tocilizumab</a:t>
            </a:r>
            <a:r>
              <a:rPr lang="it-IT" sz="2000" dirty="0"/>
              <a:t> or </a:t>
            </a:r>
            <a:r>
              <a:rPr lang="it-IT" sz="2000" dirty="0" err="1"/>
              <a:t>corticosteroids</a:t>
            </a:r>
            <a:r>
              <a:rPr lang="it-IT" sz="2000" dirty="0"/>
              <a:t>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not</a:t>
            </a:r>
            <a:r>
              <a:rPr lang="it-IT" sz="2000" dirty="0"/>
              <a:t> </a:t>
            </a:r>
            <a:r>
              <a:rPr lang="it-IT" sz="2000" dirty="0" err="1"/>
              <a:t>significantly</a:t>
            </a:r>
            <a:r>
              <a:rPr lang="it-IT" sz="2000" dirty="0"/>
              <a:t> </a:t>
            </a:r>
            <a:r>
              <a:rPr lang="it-IT" sz="2000" dirty="0" err="1"/>
              <a:t>associated</a:t>
            </a:r>
            <a:r>
              <a:rPr lang="it-IT" sz="2000" dirty="0"/>
              <a:t> with </a:t>
            </a:r>
            <a:r>
              <a:rPr lang="it-IT" sz="2000" dirty="0" err="1"/>
              <a:t>adverse</a:t>
            </a:r>
            <a:r>
              <a:rPr lang="it-IT" sz="2000" dirty="0"/>
              <a:t> PFS or OS.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618BE1-3FC9-AA43-8D9A-A0677211B5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12"/>
          <a:stretch/>
        </p:blipFill>
        <p:spPr>
          <a:xfrm>
            <a:off x="334656" y="3298765"/>
            <a:ext cx="5426683" cy="2980326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1149E25-4C4B-F540-A1F2-0ECD5D789DEE}"/>
              </a:ext>
            </a:extLst>
          </p:cNvPr>
          <p:cNvSpPr txBox="1"/>
          <p:nvPr/>
        </p:nvSpPr>
        <p:spPr>
          <a:xfrm>
            <a:off x="334656" y="2980768"/>
            <a:ext cx="3488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Fig.1 OS since 1</a:t>
            </a:r>
            <a:r>
              <a:rPr lang="en-GB" sz="1400" baseline="30000" dirty="0"/>
              <a:t>st</a:t>
            </a:r>
            <a:r>
              <a:rPr lang="en-GB" sz="1400" dirty="0"/>
              <a:t> administration by CRS grade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87A3192-BDF1-2C47-A0E1-0211950C19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63"/>
          <a:stretch/>
        </p:blipFill>
        <p:spPr>
          <a:xfrm>
            <a:off x="5913036" y="3300420"/>
            <a:ext cx="5629780" cy="309247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A0FF8CA-BD15-384C-9877-CFD1A38AF62E}"/>
              </a:ext>
            </a:extLst>
          </p:cNvPr>
          <p:cNvSpPr txBox="1"/>
          <p:nvPr/>
        </p:nvSpPr>
        <p:spPr>
          <a:xfrm>
            <a:off x="5913036" y="2963742"/>
            <a:ext cx="36579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Fig.2 OS since 1</a:t>
            </a:r>
            <a:r>
              <a:rPr lang="en-GB" sz="1400" baseline="30000" dirty="0"/>
              <a:t>st</a:t>
            </a:r>
            <a:r>
              <a:rPr lang="en-GB" sz="1400" dirty="0"/>
              <a:t> administration by ICANS grade</a:t>
            </a:r>
          </a:p>
        </p:txBody>
      </p:sp>
    </p:spTree>
    <p:extLst>
      <p:ext uri="{BB962C8B-B14F-4D97-AF65-F5344CB8AC3E}">
        <p14:creationId xmlns:p14="http://schemas.microsoft.com/office/powerpoint/2010/main" val="17051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1. A MATCHED COMPARISON OF TISAGENLECLEUCEL AND AXICABTAGENE CILOLEUCEL CAR T- CELLS IN RELAPSED OR REFRACTORY DIFFUSE LARGE B-CELL LYMPHOMA: A REAL-LIFE LYSA STUDY FROM THE FRENCH DESCAR-T REGISTRY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A3BB82-081C-4146-93F9-DEEB64BBB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0124"/>
            <a:ext cx="10515600" cy="45268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200" dirty="0"/>
              <a:t> </a:t>
            </a:r>
          </a:p>
          <a:p>
            <a:endParaRPr lang="it-IT" dirty="0"/>
          </a:p>
          <a:p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S260 (oral presentation), </a:t>
            </a:r>
            <a:r>
              <a:rPr lang="en-GB" sz="1600" dirty="0" err="1"/>
              <a:t>Bachy</a:t>
            </a:r>
            <a:r>
              <a:rPr lang="en-GB" sz="1600" dirty="0"/>
              <a:t> E. et al. EHA 2022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4A946C3-9DE8-D543-A1B2-903C51526329}"/>
              </a:ext>
            </a:extLst>
          </p:cNvPr>
          <p:cNvSpPr txBox="1"/>
          <p:nvPr/>
        </p:nvSpPr>
        <p:spPr>
          <a:xfrm>
            <a:off x="365502" y="1914464"/>
            <a:ext cx="1124034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/>
              <a:t>In a </a:t>
            </a:r>
            <a:r>
              <a:rPr lang="it-IT" sz="2000" dirty="0" err="1"/>
              <a:t>previous</a:t>
            </a:r>
            <a:r>
              <a:rPr lang="it-IT" sz="2000" dirty="0"/>
              <a:t> </a:t>
            </a:r>
            <a:r>
              <a:rPr lang="it-IT" sz="2000" dirty="0" err="1"/>
              <a:t>propensity</a:t>
            </a:r>
            <a:r>
              <a:rPr lang="it-IT" sz="2000" dirty="0"/>
              <a:t> score </a:t>
            </a:r>
            <a:r>
              <a:rPr lang="it-IT" sz="2000" dirty="0" err="1"/>
              <a:t>matching</a:t>
            </a:r>
            <a:r>
              <a:rPr lang="it-IT" sz="2000" dirty="0"/>
              <a:t> (PSM) </a:t>
            </a:r>
            <a:r>
              <a:rPr lang="it-IT" sz="2000" dirty="0" err="1"/>
              <a:t>analysis</a:t>
            </a:r>
            <a:r>
              <a:rPr lang="it-IT" sz="2000" dirty="0"/>
              <a:t> , </a:t>
            </a:r>
            <a:r>
              <a:rPr lang="it-IT" sz="2000" i="1" dirty="0" err="1"/>
              <a:t>Bachy</a:t>
            </a:r>
            <a:r>
              <a:rPr lang="it-IT" sz="2000" i="1" dirty="0"/>
              <a:t> et al. </a:t>
            </a:r>
            <a:r>
              <a:rPr lang="it-IT" sz="2000" dirty="0"/>
              <a:t>(ASH 2021) </a:t>
            </a:r>
            <a:r>
              <a:rPr lang="it-IT" sz="2000" dirty="0" err="1"/>
              <a:t>reported</a:t>
            </a:r>
            <a:r>
              <a:rPr lang="it-IT" sz="2000" dirty="0"/>
              <a:t> a </a:t>
            </a:r>
            <a:r>
              <a:rPr lang="it-IT" sz="2000" dirty="0" err="1"/>
              <a:t>prolonged</a:t>
            </a:r>
            <a:r>
              <a:rPr lang="it-IT" sz="2000" dirty="0"/>
              <a:t> </a:t>
            </a:r>
            <a:r>
              <a:rPr lang="it-IT" sz="2000" dirty="0" err="1"/>
              <a:t>progression</a:t>
            </a:r>
            <a:r>
              <a:rPr lang="it-IT" sz="2000" dirty="0"/>
              <a:t>-free </a:t>
            </a:r>
            <a:r>
              <a:rPr lang="it-IT" sz="2000" dirty="0" err="1"/>
              <a:t>survival</a:t>
            </a:r>
            <a:r>
              <a:rPr lang="it-IT" sz="2000" dirty="0"/>
              <a:t> (PFS) </a:t>
            </a:r>
            <a:r>
              <a:rPr lang="it-IT" sz="2000" dirty="0" err="1"/>
              <a:t>but</a:t>
            </a:r>
            <a:r>
              <a:rPr lang="it-IT" sz="2000" dirty="0"/>
              <a:t> a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toxicity</a:t>
            </a:r>
            <a:r>
              <a:rPr lang="it-IT" sz="2000" dirty="0"/>
              <a:t> </a:t>
            </a:r>
            <a:r>
              <a:rPr lang="it-IT" sz="2000" dirty="0" err="1"/>
              <a:t>associated</a:t>
            </a:r>
            <a:r>
              <a:rPr lang="it-IT" sz="2000" dirty="0"/>
              <a:t> with </a:t>
            </a:r>
            <a:r>
              <a:rPr lang="it-IT" sz="2000" dirty="0" err="1"/>
              <a:t>axi-cel</a:t>
            </a:r>
            <a:r>
              <a:rPr lang="it-IT" sz="2000" dirty="0"/>
              <a:t> </a:t>
            </a:r>
            <a:r>
              <a:rPr lang="it-IT" sz="2000" dirty="0" err="1"/>
              <a:t>compared</a:t>
            </a:r>
            <a:r>
              <a:rPr lang="it-IT" sz="2000" dirty="0"/>
              <a:t> with </a:t>
            </a:r>
            <a:r>
              <a:rPr lang="it-IT" sz="2000" dirty="0" err="1"/>
              <a:t>tisa-cel</a:t>
            </a:r>
            <a:r>
              <a:rPr lang="it-IT" sz="2000" dirty="0"/>
              <a:t>. No OS </a:t>
            </a:r>
            <a:r>
              <a:rPr lang="it-IT" sz="2000" dirty="0" err="1"/>
              <a:t>difference</a:t>
            </a:r>
            <a:r>
              <a:rPr lang="it-IT" sz="2000" dirty="0"/>
              <a:t>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observed</a:t>
            </a:r>
            <a:r>
              <a:rPr lang="it-IT" sz="2000" dirty="0"/>
              <a:t> </a:t>
            </a:r>
            <a:r>
              <a:rPr lang="it-IT" sz="2000" dirty="0" err="1"/>
              <a:t>but</a:t>
            </a:r>
            <a:r>
              <a:rPr lang="it-IT" sz="2000" dirty="0"/>
              <a:t> the follow-up </a:t>
            </a:r>
            <a:r>
              <a:rPr lang="it-IT" sz="2000" dirty="0" err="1"/>
              <a:t>was</a:t>
            </a:r>
            <a:r>
              <a:rPr lang="it-IT" sz="2000" dirty="0"/>
              <a:t> short (6 </a:t>
            </a:r>
            <a:r>
              <a:rPr lang="it-IT" sz="2000" dirty="0" err="1"/>
              <a:t>months</a:t>
            </a:r>
            <a:r>
              <a:rPr lang="it-IT" sz="2000" dirty="0"/>
              <a:t>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/>
              <a:t>The </a:t>
            </a:r>
            <a:r>
              <a:rPr lang="it-IT" sz="2000" dirty="0" err="1"/>
              <a:t>aim</a:t>
            </a:r>
            <a:r>
              <a:rPr lang="it-IT" sz="2000" dirty="0"/>
              <a:t> of </a:t>
            </a:r>
            <a:r>
              <a:rPr lang="it-IT" sz="2000" dirty="0" err="1"/>
              <a:t>this</a:t>
            </a:r>
            <a:r>
              <a:rPr lang="it-IT" sz="2000" dirty="0"/>
              <a:t> </a:t>
            </a:r>
            <a:r>
              <a:rPr lang="it-IT" sz="2000" dirty="0" err="1"/>
              <a:t>study</a:t>
            </a:r>
            <a:r>
              <a:rPr lang="it-IT" sz="2000" dirty="0"/>
              <a:t> </a:t>
            </a:r>
            <a:r>
              <a:rPr lang="it-IT" sz="2000" dirty="0" err="1"/>
              <a:t>is</a:t>
            </a:r>
            <a:r>
              <a:rPr lang="it-IT" sz="2000" dirty="0"/>
              <a:t> to report PSM </a:t>
            </a:r>
            <a:r>
              <a:rPr lang="it-IT" sz="2000" dirty="0" err="1"/>
              <a:t>analysis</a:t>
            </a:r>
            <a:r>
              <a:rPr lang="it-IT" sz="2000" dirty="0"/>
              <a:t> with </a:t>
            </a:r>
            <a:r>
              <a:rPr lang="it-IT" sz="2000" dirty="0" err="1"/>
              <a:t>longer</a:t>
            </a:r>
            <a:r>
              <a:rPr lang="it-IT" sz="2000" dirty="0"/>
              <a:t> follow-up and with </a:t>
            </a:r>
            <a:r>
              <a:rPr lang="it-IT" sz="2000" dirty="0" err="1"/>
              <a:t>additional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treated</a:t>
            </a:r>
            <a:r>
              <a:rPr lang="it-IT" sz="2000" dirty="0"/>
              <a:t> with </a:t>
            </a:r>
            <a:r>
              <a:rPr lang="it-IT" sz="2000" dirty="0" err="1"/>
              <a:t>axi-cel</a:t>
            </a:r>
            <a:r>
              <a:rPr lang="it-IT" sz="2000" dirty="0"/>
              <a:t> or </a:t>
            </a:r>
            <a:r>
              <a:rPr lang="it-IT" sz="2000" dirty="0" err="1"/>
              <a:t>tisa</a:t>
            </a:r>
            <a:r>
              <a:rPr lang="it-IT" sz="2000" dirty="0"/>
              <a:t>- </a:t>
            </a:r>
            <a:r>
              <a:rPr lang="it-IT" sz="2000" dirty="0" err="1"/>
              <a:t>cel</a:t>
            </a:r>
            <a:r>
              <a:rPr lang="it-IT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err="1"/>
              <a:t>All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treated</a:t>
            </a:r>
            <a:r>
              <a:rPr lang="it-IT" sz="2000" dirty="0"/>
              <a:t> in France with </a:t>
            </a:r>
            <a:r>
              <a:rPr lang="it-IT" sz="2000" dirty="0" err="1"/>
              <a:t>axi-cel</a:t>
            </a:r>
            <a:r>
              <a:rPr lang="it-IT" sz="2000" dirty="0"/>
              <a:t> or </a:t>
            </a:r>
            <a:r>
              <a:rPr lang="it-IT" sz="2000" dirty="0" err="1"/>
              <a:t>tisa-cel</a:t>
            </a:r>
            <a:r>
              <a:rPr lang="it-IT" sz="2000" dirty="0"/>
              <a:t> from the 1st </a:t>
            </a:r>
            <a:r>
              <a:rPr lang="it-IT" sz="2000" dirty="0" err="1"/>
              <a:t>July</a:t>
            </a:r>
            <a:r>
              <a:rPr lang="it-IT" sz="2000" dirty="0"/>
              <a:t> 2018 to the 1st </a:t>
            </a:r>
            <a:r>
              <a:rPr lang="it-IT" sz="2000" dirty="0" err="1"/>
              <a:t>October</a:t>
            </a:r>
            <a:r>
              <a:rPr lang="it-IT" sz="2000" dirty="0"/>
              <a:t> 2021 and </a:t>
            </a:r>
            <a:r>
              <a:rPr lang="it-IT" sz="2000" dirty="0" err="1"/>
              <a:t>included</a:t>
            </a:r>
            <a:r>
              <a:rPr lang="it-IT" sz="2000" dirty="0"/>
              <a:t> in the DESCAR-T </a:t>
            </a:r>
            <a:r>
              <a:rPr lang="it-IT" sz="2000" dirty="0" err="1"/>
              <a:t>registry</a:t>
            </a:r>
            <a:r>
              <a:rPr lang="it-IT" sz="2000" dirty="0"/>
              <a:t>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considered</a:t>
            </a:r>
            <a:r>
              <a:rPr lang="it-IT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err="1"/>
              <a:t>Propensity</a:t>
            </a:r>
            <a:r>
              <a:rPr lang="it-IT" sz="2000" dirty="0"/>
              <a:t> score </a:t>
            </a:r>
            <a:r>
              <a:rPr lang="it-IT" sz="2000" dirty="0" err="1"/>
              <a:t>matching</a:t>
            </a:r>
            <a:r>
              <a:rPr lang="it-IT" sz="2000" dirty="0"/>
              <a:t>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used</a:t>
            </a:r>
            <a:r>
              <a:rPr lang="it-IT" sz="2000" dirty="0"/>
              <a:t> to create a </a:t>
            </a:r>
            <a:r>
              <a:rPr lang="it-IT" sz="2000" dirty="0" err="1"/>
              <a:t>balanced</a:t>
            </a:r>
            <a:r>
              <a:rPr lang="it-IT" sz="2000" dirty="0"/>
              <a:t> </a:t>
            </a:r>
            <a:r>
              <a:rPr lang="it-IT" sz="2000" dirty="0" err="1"/>
              <a:t>covariate</a:t>
            </a:r>
            <a:r>
              <a:rPr lang="it-IT" sz="2000" dirty="0"/>
              <a:t> </a:t>
            </a:r>
            <a:r>
              <a:rPr lang="it-IT" sz="2000" dirty="0" err="1"/>
              <a:t>distribution</a:t>
            </a:r>
            <a:r>
              <a:rPr lang="it-IT" sz="2000" dirty="0"/>
              <a:t> </a:t>
            </a:r>
            <a:r>
              <a:rPr lang="it-IT" sz="2000" dirty="0" err="1"/>
              <a:t>between</a:t>
            </a:r>
            <a:r>
              <a:rPr lang="it-IT" sz="2000" dirty="0"/>
              <a:t> a </a:t>
            </a:r>
            <a:r>
              <a:rPr lang="it-IT" sz="2000" dirty="0" err="1"/>
              <a:t>cohort</a:t>
            </a:r>
            <a:r>
              <a:rPr lang="it-IT" sz="2000" dirty="0"/>
              <a:t> of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treated</a:t>
            </a:r>
            <a:r>
              <a:rPr lang="it-IT" sz="2000" dirty="0"/>
              <a:t> with </a:t>
            </a:r>
            <a:r>
              <a:rPr lang="it-IT" sz="2000" dirty="0" err="1"/>
              <a:t>tisa-cel</a:t>
            </a:r>
            <a:r>
              <a:rPr lang="it-IT" sz="2000" dirty="0"/>
              <a:t> and a </a:t>
            </a:r>
            <a:r>
              <a:rPr lang="it-IT" sz="2000" dirty="0" err="1"/>
              <a:t>cohort</a:t>
            </a:r>
            <a:r>
              <a:rPr lang="it-IT" sz="2000" dirty="0"/>
              <a:t> of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treated</a:t>
            </a:r>
            <a:r>
              <a:rPr lang="it-IT" sz="2000" dirty="0"/>
              <a:t> with </a:t>
            </a:r>
            <a:r>
              <a:rPr lang="it-IT" sz="2000" dirty="0" err="1"/>
              <a:t>axi-cel</a:t>
            </a:r>
            <a:r>
              <a:rPr lang="it-IT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9624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6. PHASE 1/2 STUDY OF ANBAL-CEL, NOVEL ANTI-CD19 CAR-T THERAPY WITH DUAL SILENCING OF PD-1 AND TIGIT IN RELAPSED OR REFRACTORY LARGE B CELL LYMPHOMA.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S214 (oral presentation), Won </a:t>
            </a:r>
            <a:r>
              <a:rPr lang="en-GB" sz="1600" dirty="0" err="1"/>
              <a:t>Seog</a:t>
            </a:r>
            <a:r>
              <a:rPr lang="en-GB" sz="1600" dirty="0"/>
              <a:t> K.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A840840-87F8-4B41-A7E5-CF305517FE11}"/>
              </a:ext>
            </a:extLst>
          </p:cNvPr>
          <p:cNvSpPr txBox="1"/>
          <p:nvPr/>
        </p:nvSpPr>
        <p:spPr>
          <a:xfrm>
            <a:off x="612843" y="1682884"/>
            <a:ext cx="10739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/>
              <a:t>Anbal-cel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novel</a:t>
            </a:r>
            <a:r>
              <a:rPr lang="it-IT" dirty="0"/>
              <a:t> 2</a:t>
            </a:r>
            <a:r>
              <a:rPr lang="it-IT" baseline="30000" dirty="0"/>
              <a:t>nd</a:t>
            </a:r>
            <a:r>
              <a:rPr lang="it-IT" dirty="0"/>
              <a:t> generation </a:t>
            </a:r>
            <a:r>
              <a:rPr lang="it-IT" dirty="0" err="1"/>
              <a:t>autologous</a:t>
            </a:r>
            <a:r>
              <a:rPr lang="it-IT" dirty="0"/>
              <a:t> CD19 CAR T-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 </a:t>
            </a:r>
            <a:r>
              <a:rPr lang="it-IT" dirty="0" err="1"/>
              <a:t>which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</a:t>
            </a:r>
            <a:r>
              <a:rPr lang="it-IT" dirty="0" err="1"/>
              <a:t>been</a:t>
            </a:r>
            <a:r>
              <a:rPr lang="it-IT" dirty="0"/>
              <a:t> </a:t>
            </a:r>
            <a:r>
              <a:rPr lang="it-IT" dirty="0" err="1"/>
              <a:t>knock-downed</a:t>
            </a:r>
            <a:r>
              <a:rPr lang="it-IT" dirty="0"/>
              <a:t> for PD-1 and TIGIT, </a:t>
            </a:r>
            <a:r>
              <a:rPr lang="it-IT" dirty="0" err="1"/>
              <a:t>using</a:t>
            </a:r>
            <a:r>
              <a:rPr lang="it-IT" dirty="0"/>
              <a:t> OVIS </a:t>
            </a:r>
            <a:r>
              <a:rPr lang="it-IT" dirty="0" err="1"/>
              <a:t>platform</a:t>
            </a:r>
            <a:r>
              <a:rPr lang="it-IT" dirty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The </a:t>
            </a:r>
            <a:r>
              <a:rPr lang="it-IT" dirty="0" err="1"/>
              <a:t>knock</a:t>
            </a:r>
            <a:r>
              <a:rPr lang="it-IT" dirty="0"/>
              <a:t>-down of PD-1 and TIGIT </a:t>
            </a:r>
            <a:r>
              <a:rPr lang="it-IT" dirty="0" err="1"/>
              <a:t>at</a:t>
            </a:r>
            <a:r>
              <a:rPr lang="it-IT" dirty="0"/>
              <a:t> CD19 CAR-T 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exerts</a:t>
            </a:r>
            <a:r>
              <a:rPr lang="it-IT" dirty="0"/>
              <a:t> the </a:t>
            </a:r>
            <a:r>
              <a:rPr lang="it-IT" dirty="0" err="1"/>
              <a:t>superior</a:t>
            </a:r>
            <a:r>
              <a:rPr lang="it-IT" dirty="0"/>
              <a:t> T-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functionality</a:t>
            </a:r>
            <a:r>
              <a:rPr lang="it-IT" dirty="0"/>
              <a:t> by </a:t>
            </a:r>
            <a:r>
              <a:rPr lang="it-IT" dirty="0" err="1"/>
              <a:t>delaying</a:t>
            </a:r>
            <a:r>
              <a:rPr lang="it-IT" dirty="0"/>
              <a:t> the </a:t>
            </a:r>
            <a:r>
              <a:rPr lang="it-IT" dirty="0" err="1"/>
              <a:t>exhaustion</a:t>
            </a:r>
            <a:r>
              <a:rPr lang="it-IT" dirty="0"/>
              <a:t> of CAR-T </a:t>
            </a:r>
            <a:r>
              <a:rPr lang="it-IT" dirty="0" err="1"/>
              <a:t>cells</a:t>
            </a:r>
            <a:r>
              <a:rPr lang="it-IT" dirty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Here are </a:t>
            </a:r>
            <a:r>
              <a:rPr lang="it-IT" dirty="0" err="1"/>
              <a:t>reported</a:t>
            </a:r>
            <a:r>
              <a:rPr lang="it-IT" dirty="0"/>
              <a:t> the </a:t>
            </a:r>
            <a:r>
              <a:rPr lang="it-IT" dirty="0" err="1"/>
              <a:t>preliminary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 from the </a:t>
            </a:r>
            <a:r>
              <a:rPr lang="it-IT" dirty="0" err="1"/>
              <a:t>phase</a:t>
            </a:r>
            <a:r>
              <a:rPr lang="it-IT" dirty="0"/>
              <a:t> 1 dose escalation part of </a:t>
            </a:r>
            <a:r>
              <a:rPr lang="it-IT" dirty="0" err="1"/>
              <a:t>Anbal-cel</a:t>
            </a:r>
            <a:r>
              <a:rPr lang="it-IT" dirty="0"/>
              <a:t> trial (NCT04836507) in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LBCL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61B5D6A-2568-1E4F-8DDB-C82FFEA34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944" y="3690213"/>
            <a:ext cx="7038113" cy="278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40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6. PHASE 1/2 STUDY OF ANBAL-CEL, NOVEL ANTI-CD19 CAR-T THERAPY WITH DUAL SILENCING OF PD-1 AND TIGIT IN RELAPSED OR REFRACTORY LARGE B CELL LYMPHOMA.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S214 (oral presentation), Won </a:t>
            </a:r>
            <a:r>
              <a:rPr lang="en-GB" sz="1600" dirty="0" err="1"/>
              <a:t>Seog</a:t>
            </a:r>
            <a:r>
              <a:rPr lang="en-GB" sz="1600" dirty="0"/>
              <a:t> K. et al. EHA 2022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11A2AE1-4C0A-6745-BAE3-7549D283D8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0" t="12127" r="4685"/>
          <a:stretch/>
        </p:blipFill>
        <p:spPr>
          <a:xfrm>
            <a:off x="599871" y="2018305"/>
            <a:ext cx="5188088" cy="216296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ABD040E-161A-ED48-9A85-85692CBE24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47" t="10306" r="3342" b="5518"/>
          <a:stretch/>
        </p:blipFill>
        <p:spPr>
          <a:xfrm>
            <a:off x="599871" y="4282772"/>
            <a:ext cx="5266353" cy="2009403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2FF2C73-D084-C14F-8F9B-778470026130}"/>
              </a:ext>
            </a:extLst>
          </p:cNvPr>
          <p:cNvSpPr/>
          <p:nvPr/>
        </p:nvSpPr>
        <p:spPr>
          <a:xfrm>
            <a:off x="560958" y="3939270"/>
            <a:ext cx="5305265" cy="15521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1D26F858-5631-CC43-900C-F897836F1CFA}"/>
              </a:ext>
            </a:extLst>
          </p:cNvPr>
          <p:cNvSpPr/>
          <p:nvPr/>
        </p:nvSpPr>
        <p:spPr>
          <a:xfrm>
            <a:off x="648511" y="5334000"/>
            <a:ext cx="5217712" cy="12321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ECB73724-B160-8F40-8709-F3F5C4579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0815" y="1722154"/>
            <a:ext cx="5866021" cy="2459118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6962963-729D-844E-845D-664C6449040A}"/>
              </a:ext>
            </a:extLst>
          </p:cNvPr>
          <p:cNvSpPr txBox="1"/>
          <p:nvPr/>
        </p:nvSpPr>
        <p:spPr>
          <a:xfrm>
            <a:off x="7151321" y="4424822"/>
            <a:ext cx="4420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ORR: 82% (9/11), with all 9 pts reaching a CR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1881B7A-7BB7-D14A-A0E9-67327C2A4394}"/>
              </a:ext>
            </a:extLst>
          </p:cNvPr>
          <p:cNvSpPr txBox="1"/>
          <p:nvPr/>
        </p:nvSpPr>
        <p:spPr>
          <a:xfrm>
            <a:off x="590727" y="1787921"/>
            <a:ext cx="5139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Baseline characteristic of 11 evaluable pts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66FDC697-DCD9-4844-8CB6-46D7148F3F89}"/>
              </a:ext>
            </a:extLst>
          </p:cNvPr>
          <p:cNvSpPr/>
          <p:nvPr/>
        </p:nvSpPr>
        <p:spPr>
          <a:xfrm>
            <a:off x="637281" y="5688530"/>
            <a:ext cx="5217712" cy="12321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868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6. PHASE 1/2 STUDY OF ANBAL-CEL, NOVEL ANTI-CD19 CAR-T THERAPY WITH DUAL SILENCING OF PD-1 AND TIGIT IN RELAPSED OR REFRACTORY LARGE B CELL LYMPHOMA.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S214 (oral presentation), Won </a:t>
            </a:r>
            <a:r>
              <a:rPr lang="en-GB" sz="1600" dirty="0" err="1"/>
              <a:t>Seog</a:t>
            </a:r>
            <a:r>
              <a:rPr lang="en-GB" sz="1600" dirty="0"/>
              <a:t> K. et al. EHA 2022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3C4BA44-6BC9-0D4A-A3A2-6967A97383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3" t="11117" r="2150" b="43207"/>
          <a:stretch/>
        </p:blipFill>
        <p:spPr>
          <a:xfrm>
            <a:off x="348707" y="2085998"/>
            <a:ext cx="5722346" cy="123110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3B9074B-FF7A-6F42-B425-3D50984DD3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2" t="10561" r="1286" b="3026"/>
          <a:stretch/>
        </p:blipFill>
        <p:spPr>
          <a:xfrm>
            <a:off x="439694" y="3835466"/>
            <a:ext cx="5225960" cy="218091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4B63F24-33BE-DD48-BE23-715D30EBD7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71" t="12798" r="3106" b="4052"/>
          <a:stretch/>
        </p:blipFill>
        <p:spPr>
          <a:xfrm>
            <a:off x="6614642" y="2074075"/>
            <a:ext cx="5225960" cy="1912634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DDC1DB6E-6CDB-D647-89FB-BDA0CC136F61}"/>
              </a:ext>
            </a:extLst>
          </p:cNvPr>
          <p:cNvSpPr/>
          <p:nvPr/>
        </p:nvSpPr>
        <p:spPr>
          <a:xfrm>
            <a:off x="289675" y="2444961"/>
            <a:ext cx="5872366" cy="53750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435E73E-0229-CB4D-86A1-A6D17115BB23}"/>
              </a:ext>
            </a:extLst>
          </p:cNvPr>
          <p:cNvSpPr txBox="1"/>
          <p:nvPr/>
        </p:nvSpPr>
        <p:spPr>
          <a:xfrm>
            <a:off x="409667" y="1632258"/>
            <a:ext cx="37886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Treatment related AEs (TRAE) of any grade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6B8983A-9CBA-3B41-8499-0B035B8155DA}"/>
              </a:ext>
            </a:extLst>
          </p:cNvPr>
          <p:cNvSpPr txBox="1"/>
          <p:nvPr/>
        </p:nvSpPr>
        <p:spPr>
          <a:xfrm>
            <a:off x="460849" y="3436612"/>
            <a:ext cx="2259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CRS (ASCT grading 2019)</a:t>
            </a: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924FA952-79C9-C74A-96AB-2E12A4C87C19}"/>
              </a:ext>
            </a:extLst>
          </p:cNvPr>
          <p:cNvSpPr/>
          <p:nvPr/>
        </p:nvSpPr>
        <p:spPr>
          <a:xfrm>
            <a:off x="348707" y="4189850"/>
            <a:ext cx="754970" cy="1828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BEA4BEDD-0E96-D249-B6F2-FE0D5967C8E4}"/>
              </a:ext>
            </a:extLst>
          </p:cNvPr>
          <p:cNvSpPr/>
          <p:nvPr/>
        </p:nvSpPr>
        <p:spPr>
          <a:xfrm>
            <a:off x="4313220" y="4175734"/>
            <a:ext cx="1389009" cy="1969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A7BC7C8B-776D-D046-93F8-33C8BDC2A348}"/>
              </a:ext>
            </a:extLst>
          </p:cNvPr>
          <p:cNvSpPr/>
          <p:nvPr/>
        </p:nvSpPr>
        <p:spPr>
          <a:xfrm>
            <a:off x="6578066" y="2549640"/>
            <a:ext cx="754970" cy="1828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0514131A-F4BF-424D-A8A3-E972F375B00F}"/>
              </a:ext>
            </a:extLst>
          </p:cNvPr>
          <p:cNvSpPr/>
          <p:nvPr/>
        </p:nvSpPr>
        <p:spPr>
          <a:xfrm>
            <a:off x="11055096" y="2550270"/>
            <a:ext cx="585216" cy="1822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3792A765-9B06-0443-8039-E50C3509A5E2}"/>
              </a:ext>
            </a:extLst>
          </p:cNvPr>
          <p:cNvSpPr/>
          <p:nvPr/>
        </p:nvSpPr>
        <p:spPr>
          <a:xfrm>
            <a:off x="10055352" y="2545399"/>
            <a:ext cx="585216" cy="1822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9755DE4-0E02-9148-883D-02BF6D7CC1A2}"/>
              </a:ext>
            </a:extLst>
          </p:cNvPr>
          <p:cNvSpPr txBox="1"/>
          <p:nvPr/>
        </p:nvSpPr>
        <p:spPr>
          <a:xfrm>
            <a:off x="5968530" y="4075281"/>
            <a:ext cx="5872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/>
              <a:t>CRS is one of the most frequent TRAE of any grade and of grade </a:t>
            </a:r>
            <a:r>
              <a:rPr lang="en-GB" sz="1200" u="sng" dirty="0"/>
              <a:t>&gt;</a:t>
            </a:r>
            <a:r>
              <a:rPr lang="en-GB" sz="1200" dirty="0"/>
              <a:t> 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/>
              <a:t>2/11 (18%) pts had grade 3 CRS, all of them were treated with DL3 (2x10</a:t>
            </a:r>
            <a:r>
              <a:rPr lang="en-GB" sz="1200" baseline="30000" dirty="0"/>
              <a:t>6</a:t>
            </a:r>
            <a:r>
              <a:rPr lang="en-GB" sz="1200" dirty="0"/>
              <a:t> cells/Kg)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/>
              <a:t>1/11 (9%) pts had NE of grade 2, he was treated with DL3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/>
              <a:t>No CRS and NE of grade 4 or 5 occurred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B368DD0-6F40-F44D-AC67-F10474C71A50}"/>
              </a:ext>
            </a:extLst>
          </p:cNvPr>
          <p:cNvSpPr txBox="1"/>
          <p:nvPr/>
        </p:nvSpPr>
        <p:spPr>
          <a:xfrm>
            <a:off x="6578066" y="1632258"/>
            <a:ext cx="3620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Neurological events (ASCT grading 2019)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5CA5F463-A84F-5349-8D05-B182BE4FAAD9}"/>
              </a:ext>
            </a:extLst>
          </p:cNvPr>
          <p:cNvSpPr txBox="1"/>
          <p:nvPr/>
        </p:nvSpPr>
        <p:spPr>
          <a:xfrm>
            <a:off x="6270815" y="5198180"/>
            <a:ext cx="5606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err="1"/>
              <a:t>Based</a:t>
            </a:r>
            <a:r>
              <a:rPr lang="it-IT" dirty="0"/>
              <a:t> on </a:t>
            </a:r>
            <a:r>
              <a:rPr lang="it-IT" dirty="0" err="1"/>
              <a:t>this</a:t>
            </a:r>
            <a:r>
              <a:rPr lang="it-IT" dirty="0"/>
              <a:t> </a:t>
            </a:r>
            <a:r>
              <a:rPr lang="it-IT" dirty="0" err="1"/>
              <a:t>phase</a:t>
            </a:r>
            <a:r>
              <a:rPr lang="it-IT" dirty="0"/>
              <a:t> 1 </a:t>
            </a:r>
            <a:r>
              <a:rPr lang="it-IT" dirty="0" err="1"/>
              <a:t>study</a:t>
            </a:r>
            <a:r>
              <a:rPr lang="it-IT" dirty="0"/>
              <a:t>, </a:t>
            </a:r>
            <a:r>
              <a:rPr lang="it-IT" dirty="0" err="1"/>
              <a:t>phase</a:t>
            </a:r>
            <a:r>
              <a:rPr lang="it-IT" dirty="0"/>
              <a:t> 2 </a:t>
            </a:r>
            <a:r>
              <a:rPr lang="it-IT" dirty="0" err="1"/>
              <a:t>patient</a:t>
            </a:r>
            <a:r>
              <a:rPr lang="it-IT" dirty="0"/>
              <a:t> </a:t>
            </a:r>
            <a:r>
              <a:rPr lang="it-IT" dirty="0" err="1"/>
              <a:t>enrollment</a:t>
            </a:r>
            <a:r>
              <a:rPr lang="it-IT" dirty="0"/>
              <a:t> </a:t>
            </a:r>
            <a:r>
              <a:rPr lang="it-IT" dirty="0" err="1"/>
              <a:t>will</a:t>
            </a:r>
            <a:r>
              <a:rPr lang="it-IT" dirty="0"/>
              <a:t> be </a:t>
            </a:r>
            <a:r>
              <a:rPr lang="it-IT" dirty="0" err="1"/>
              <a:t>commenced</a:t>
            </a:r>
            <a:r>
              <a:rPr lang="it-IT" dirty="0"/>
              <a:t> in Mar 2022 to </a:t>
            </a:r>
            <a:r>
              <a:rPr lang="it-IT" dirty="0" err="1"/>
              <a:t>evaluate</a:t>
            </a:r>
            <a:r>
              <a:rPr lang="it-IT" dirty="0"/>
              <a:t> the </a:t>
            </a:r>
            <a:r>
              <a:rPr lang="it-IT" dirty="0" err="1"/>
              <a:t>response</a:t>
            </a:r>
            <a:r>
              <a:rPr lang="it-IT" dirty="0"/>
              <a:t> rate, </a:t>
            </a:r>
            <a:r>
              <a:rPr lang="it-IT" dirty="0" err="1"/>
              <a:t>duration</a:t>
            </a:r>
            <a:r>
              <a:rPr lang="it-IT" dirty="0"/>
              <a:t> of </a:t>
            </a:r>
            <a:r>
              <a:rPr lang="it-IT" dirty="0" err="1"/>
              <a:t>response</a:t>
            </a:r>
            <a:r>
              <a:rPr lang="it-IT" dirty="0"/>
              <a:t> of CR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well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safety</a:t>
            </a:r>
            <a:r>
              <a:rPr lang="it-IT" dirty="0"/>
              <a:t> 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2BA7146-9F0F-2A4D-9298-1EF962C31CBC}"/>
              </a:ext>
            </a:extLst>
          </p:cNvPr>
          <p:cNvSpPr/>
          <p:nvPr/>
        </p:nvSpPr>
        <p:spPr>
          <a:xfrm>
            <a:off x="6274329" y="5151261"/>
            <a:ext cx="5603360" cy="101165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718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 fontScale="90000"/>
          </a:bodyPr>
          <a:lstStyle/>
          <a:p>
            <a:r>
              <a:rPr lang="it-IT" sz="3100" b="1" dirty="0">
                <a:solidFill>
                  <a:srgbClr val="002060"/>
                </a:solidFill>
              </a:rPr>
              <a:t>7. EFFICACY AND SAFETY OF HUMANIZED VERSUS MURINIZED CD19 AND CD22 CAR-T CELL COCKTAIL THERAPY FOR REFRACTORY/RELAPSED B-CELL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S213 (oral presentation), Huang L. et al. EHA 2022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15A9045-20D2-BA4F-8A9A-9DF69C98700F}"/>
              </a:ext>
            </a:extLst>
          </p:cNvPr>
          <p:cNvSpPr txBox="1"/>
          <p:nvPr/>
        </p:nvSpPr>
        <p:spPr>
          <a:xfrm>
            <a:off x="725599" y="1750235"/>
            <a:ext cx="1059365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In a </a:t>
            </a:r>
            <a:r>
              <a:rPr lang="it-IT" dirty="0" err="1"/>
              <a:t>previous</a:t>
            </a:r>
            <a:r>
              <a:rPr lang="it-IT" dirty="0"/>
              <a:t> </a:t>
            </a:r>
            <a:r>
              <a:rPr lang="it-IT" dirty="0" err="1"/>
              <a:t>study</a:t>
            </a:r>
            <a:r>
              <a:rPr lang="it-IT" dirty="0"/>
              <a:t>, a </a:t>
            </a:r>
            <a:r>
              <a:rPr lang="it-IT" dirty="0" err="1"/>
              <a:t>dual-targeted</a:t>
            </a:r>
            <a:r>
              <a:rPr lang="it-IT" dirty="0"/>
              <a:t> of CD19 and CD22 CAR T-</a:t>
            </a:r>
            <a:r>
              <a:rPr lang="it-IT" dirty="0" err="1"/>
              <a:t>cell</a:t>
            </a:r>
            <a:r>
              <a:rPr lang="it-IT" dirty="0"/>
              <a:t> cocktail </a:t>
            </a:r>
            <a:r>
              <a:rPr lang="it-IT" dirty="0" err="1"/>
              <a:t>therapy</a:t>
            </a:r>
            <a:r>
              <a:rPr lang="it-IT" dirty="0"/>
              <a:t> </a:t>
            </a:r>
            <a:r>
              <a:rPr lang="it-IT" dirty="0" err="1"/>
              <a:t>showed</a:t>
            </a:r>
            <a:r>
              <a:rPr lang="it-IT" dirty="0"/>
              <a:t> a 93.3% of </a:t>
            </a:r>
            <a:r>
              <a:rPr lang="it-IT" dirty="0" err="1"/>
              <a:t>CRrate</a:t>
            </a:r>
            <a:r>
              <a:rPr lang="it-IT" dirty="0"/>
              <a:t> in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B-</a:t>
            </a:r>
            <a:r>
              <a:rPr lang="it-IT" dirty="0" err="1"/>
              <a:t>cell</a:t>
            </a:r>
            <a:r>
              <a:rPr lang="it-IT" dirty="0"/>
              <a:t> acute </a:t>
            </a:r>
            <a:r>
              <a:rPr lang="it-IT" dirty="0" err="1"/>
              <a:t>lymphoblastic</a:t>
            </a:r>
            <a:r>
              <a:rPr lang="it-IT" dirty="0"/>
              <a:t> </a:t>
            </a:r>
            <a:r>
              <a:rPr lang="it-IT" dirty="0" err="1"/>
              <a:t>leukemia</a:t>
            </a:r>
            <a:r>
              <a:rPr lang="it-IT" dirty="0"/>
              <a:t> and </a:t>
            </a:r>
            <a:r>
              <a:rPr lang="it-IT" dirty="0" err="1"/>
              <a:t>could</a:t>
            </a:r>
            <a:r>
              <a:rPr lang="it-IT" dirty="0"/>
              <a:t> reduce the </a:t>
            </a:r>
            <a:r>
              <a:rPr lang="it-IT" dirty="0" err="1"/>
              <a:t>risk</a:t>
            </a:r>
            <a:r>
              <a:rPr lang="it-IT" dirty="0"/>
              <a:t> of CD19-negative relapse. </a:t>
            </a:r>
          </a:p>
          <a:p>
            <a:pPr algn="just"/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A </a:t>
            </a:r>
            <a:r>
              <a:rPr lang="it-IT" dirty="0" err="1"/>
              <a:t>phase</a:t>
            </a:r>
            <a:r>
              <a:rPr lang="it-IT" dirty="0"/>
              <a:t> I/II </a:t>
            </a:r>
            <a:r>
              <a:rPr lang="it-IT" dirty="0" err="1"/>
              <a:t>clinical</a:t>
            </a:r>
            <a:r>
              <a:rPr lang="it-IT" dirty="0"/>
              <a:t> trial (NCT05206071)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designed</a:t>
            </a:r>
            <a:r>
              <a:rPr lang="it-IT" dirty="0"/>
              <a:t> to </a:t>
            </a:r>
            <a:r>
              <a:rPr lang="it-IT" dirty="0" err="1"/>
              <a:t>explore</a:t>
            </a:r>
            <a:r>
              <a:rPr lang="it-IT" dirty="0"/>
              <a:t> the </a:t>
            </a:r>
            <a:r>
              <a:rPr lang="it-IT" dirty="0" err="1"/>
              <a:t>safety</a:t>
            </a:r>
            <a:r>
              <a:rPr lang="it-IT" dirty="0"/>
              <a:t> and </a:t>
            </a:r>
            <a:r>
              <a:rPr lang="it-IT" dirty="0" err="1"/>
              <a:t>efficacy</a:t>
            </a:r>
            <a:r>
              <a:rPr lang="it-IT" dirty="0"/>
              <a:t> of CAR19/22 T- </a:t>
            </a:r>
            <a:r>
              <a:rPr lang="it-IT" dirty="0" err="1"/>
              <a:t>cell</a:t>
            </a:r>
            <a:r>
              <a:rPr lang="it-IT" dirty="0"/>
              <a:t> cocktail </a:t>
            </a:r>
            <a:r>
              <a:rPr lang="it-IT" dirty="0" err="1"/>
              <a:t>therapy</a:t>
            </a:r>
            <a:r>
              <a:rPr lang="it-IT" dirty="0"/>
              <a:t> for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aggressive B-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. </a:t>
            </a:r>
          </a:p>
          <a:p>
            <a:pPr algn="just"/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A </a:t>
            </a:r>
            <a:r>
              <a:rPr lang="it-IT" dirty="0" err="1"/>
              <a:t>total</a:t>
            </a:r>
            <a:r>
              <a:rPr lang="it-IT" dirty="0"/>
              <a:t> of 26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received</a:t>
            </a:r>
            <a:r>
              <a:rPr lang="it-IT" dirty="0"/>
              <a:t> CAR19/22 cocktail </a:t>
            </a:r>
            <a:r>
              <a:rPr lang="it-IT" dirty="0" err="1"/>
              <a:t>infusion</a:t>
            </a:r>
            <a:r>
              <a:rPr lang="it-IT" dirty="0"/>
              <a:t> with a </a:t>
            </a:r>
            <a:r>
              <a:rPr lang="it-IT" dirty="0" err="1"/>
              <a:t>median</a:t>
            </a:r>
            <a:r>
              <a:rPr lang="it-IT" dirty="0"/>
              <a:t> </a:t>
            </a:r>
            <a:r>
              <a:rPr lang="it-IT" dirty="0" err="1"/>
              <a:t>age</a:t>
            </a:r>
            <a:r>
              <a:rPr lang="it-IT" dirty="0"/>
              <a:t> of 46 </a:t>
            </a:r>
            <a:r>
              <a:rPr lang="it-IT" dirty="0" err="1"/>
              <a:t>years</a:t>
            </a:r>
            <a:r>
              <a:rPr lang="it-IT" dirty="0"/>
              <a:t> </a:t>
            </a:r>
            <a:r>
              <a:rPr lang="it-IT" dirty="0" err="1"/>
              <a:t>old</a:t>
            </a:r>
            <a:r>
              <a:rPr lang="it-IT" dirty="0"/>
              <a:t> (4-75) and a </a:t>
            </a:r>
            <a:r>
              <a:rPr lang="it-IT" dirty="0" err="1"/>
              <a:t>median</a:t>
            </a:r>
            <a:r>
              <a:rPr lang="it-IT" dirty="0"/>
              <a:t> of 3 </a:t>
            </a:r>
            <a:r>
              <a:rPr lang="it-IT" dirty="0" err="1"/>
              <a:t>prior</a:t>
            </a:r>
            <a:r>
              <a:rPr lang="it-IT" dirty="0"/>
              <a:t> </a:t>
            </a:r>
            <a:r>
              <a:rPr lang="it-IT" dirty="0" err="1"/>
              <a:t>lines</a:t>
            </a:r>
            <a:r>
              <a:rPr lang="it-IT" dirty="0"/>
              <a:t> of </a:t>
            </a:r>
            <a:r>
              <a:rPr lang="it-IT" dirty="0" err="1"/>
              <a:t>therapies</a:t>
            </a:r>
            <a:r>
              <a:rPr lang="it-IT" dirty="0"/>
              <a:t> (2-5 </a:t>
            </a:r>
            <a:r>
              <a:rPr lang="it-IT" dirty="0" err="1"/>
              <a:t>lines</a:t>
            </a:r>
            <a:r>
              <a:rPr lang="it-IT" dirty="0"/>
              <a:t>). Of 26 </a:t>
            </a:r>
            <a:r>
              <a:rPr lang="it-IT" dirty="0" err="1"/>
              <a:t>patients</a:t>
            </a:r>
            <a:r>
              <a:rPr lang="it-IT" dirty="0"/>
              <a:t>, 4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Burkitt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, 2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follicular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 (grade 3a), and the </a:t>
            </a:r>
            <a:r>
              <a:rPr lang="it-IT" dirty="0" err="1"/>
              <a:t>rest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diffuse large B-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. </a:t>
            </a:r>
            <a:r>
              <a:rPr lang="it-IT" dirty="0" err="1"/>
              <a:t>Besides</a:t>
            </a:r>
            <a:r>
              <a:rPr lang="it-IT" dirty="0"/>
              <a:t>, 7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diagnosed</a:t>
            </a:r>
            <a:r>
              <a:rPr lang="it-IT" dirty="0"/>
              <a:t> with double-hit </a:t>
            </a:r>
            <a:r>
              <a:rPr lang="it-IT" dirty="0" err="1"/>
              <a:t>lymphoma</a:t>
            </a:r>
            <a:r>
              <a:rPr lang="it-IT" dirty="0"/>
              <a:t> and 4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relapsed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</a:t>
            </a:r>
            <a:r>
              <a:rPr lang="it-IT" dirty="0" err="1"/>
              <a:t>previous</a:t>
            </a:r>
            <a:r>
              <a:rPr lang="it-IT" dirty="0"/>
              <a:t> CD19 CAR-T 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therapy</a:t>
            </a:r>
            <a:r>
              <a:rPr lang="it-IT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14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received</a:t>
            </a:r>
            <a:r>
              <a:rPr lang="it-IT" dirty="0"/>
              <a:t> the </a:t>
            </a:r>
            <a:r>
              <a:rPr lang="it-IT" b="1" dirty="0" err="1"/>
              <a:t>murinized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a </a:t>
            </a:r>
            <a:r>
              <a:rPr lang="it-IT" dirty="0" err="1"/>
              <a:t>median</a:t>
            </a:r>
            <a:r>
              <a:rPr lang="it-IT" dirty="0"/>
              <a:t> dose of 2.18×10</a:t>
            </a:r>
            <a:r>
              <a:rPr lang="it-IT" baseline="30000" dirty="0"/>
              <a:t>6</a:t>
            </a:r>
            <a:r>
              <a:rPr lang="it-IT" dirty="0"/>
              <a:t>/kg (1-3×10</a:t>
            </a:r>
            <a:r>
              <a:rPr lang="it-IT" baseline="30000" dirty="0"/>
              <a:t>6</a:t>
            </a:r>
            <a:r>
              <a:rPr lang="it-IT" dirty="0"/>
              <a:t>/kg) CAR19 and 1.75×10</a:t>
            </a:r>
            <a:r>
              <a:rPr lang="it-IT" baseline="30000" dirty="0"/>
              <a:t>6</a:t>
            </a:r>
            <a:r>
              <a:rPr lang="it-IT" dirty="0"/>
              <a:t>/kg (1-3×10</a:t>
            </a:r>
            <a:r>
              <a:rPr lang="it-IT" baseline="30000" dirty="0"/>
              <a:t>6</a:t>
            </a:r>
            <a:r>
              <a:rPr lang="it-IT" dirty="0"/>
              <a:t>/kg) CAR22, </a:t>
            </a:r>
            <a:r>
              <a:rPr lang="it-IT" dirty="0" err="1"/>
              <a:t>while</a:t>
            </a:r>
            <a:r>
              <a:rPr lang="it-IT" dirty="0"/>
              <a:t> 12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received</a:t>
            </a:r>
            <a:r>
              <a:rPr lang="it-IT" dirty="0"/>
              <a:t> 2×10</a:t>
            </a:r>
            <a:r>
              <a:rPr lang="it-IT" baseline="30000" dirty="0"/>
              <a:t>6</a:t>
            </a:r>
            <a:r>
              <a:rPr lang="it-IT" dirty="0"/>
              <a:t>/kg CAR19 and 5×10</a:t>
            </a:r>
            <a:r>
              <a:rPr lang="it-IT" baseline="30000" dirty="0"/>
              <a:t>5</a:t>
            </a:r>
            <a:r>
              <a:rPr lang="it-IT" dirty="0"/>
              <a:t>/kg CAR22 </a:t>
            </a:r>
            <a:r>
              <a:rPr lang="it-IT" b="1" dirty="0" err="1"/>
              <a:t>humanized</a:t>
            </a:r>
            <a:r>
              <a:rPr lang="it-IT" b="1" dirty="0"/>
              <a:t> </a:t>
            </a:r>
            <a:r>
              <a:rPr lang="it-IT" dirty="0"/>
              <a:t>CAR-T </a:t>
            </a:r>
            <a:r>
              <a:rPr lang="it-IT" dirty="0" err="1"/>
              <a:t>cell</a:t>
            </a:r>
            <a:r>
              <a:rPr lang="it-IT" dirty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009748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 fontScale="90000"/>
          </a:bodyPr>
          <a:lstStyle/>
          <a:p>
            <a:r>
              <a:rPr lang="it-IT" sz="3100" b="1" dirty="0">
                <a:solidFill>
                  <a:srgbClr val="002060"/>
                </a:solidFill>
              </a:rPr>
              <a:t>7. EFFICACY AND SAFETY OF HUMANIZED VERSUS MURINIZED CD19 AND CD22 CAR-T CELL COCKTAIL THERAPY FOR REFRACTORY/RELAPSED B-CELL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S213 (oral presentation), Huang L. et al. EHA 2022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30A046D-24AD-9D40-ADAB-C2C80C7AEB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366" b="69867"/>
          <a:stretch/>
        </p:blipFill>
        <p:spPr>
          <a:xfrm>
            <a:off x="316852" y="1817465"/>
            <a:ext cx="6062555" cy="213006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546A38D-0C28-BB41-A7AC-5D73264A8EF6}"/>
              </a:ext>
            </a:extLst>
          </p:cNvPr>
          <p:cNvSpPr txBox="1"/>
          <p:nvPr/>
        </p:nvSpPr>
        <p:spPr>
          <a:xfrm>
            <a:off x="450215" y="4153920"/>
            <a:ext cx="112692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ORR Humanized (hum) CART: 100% (12/12), fig 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ORR </a:t>
            </a:r>
            <a:r>
              <a:rPr lang="en-GB" dirty="0" err="1"/>
              <a:t>murinized</a:t>
            </a:r>
            <a:r>
              <a:rPr lang="en-GB" dirty="0"/>
              <a:t> (</a:t>
            </a:r>
            <a:r>
              <a:rPr lang="en-GB" dirty="0" err="1"/>
              <a:t>mur</a:t>
            </a:r>
            <a:r>
              <a:rPr lang="en-GB" dirty="0"/>
              <a:t>) CART: 87.5% (12/14), fig 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/>
              <a:t>All</a:t>
            </a:r>
            <a:r>
              <a:rPr lang="it-IT" dirty="0"/>
              <a:t> 4 BL </a:t>
            </a:r>
            <a:r>
              <a:rPr lang="it-IT" dirty="0" err="1"/>
              <a:t>pts</a:t>
            </a:r>
            <a:r>
              <a:rPr lang="it-IT" dirty="0"/>
              <a:t> in </a:t>
            </a:r>
            <a:r>
              <a:rPr lang="it-IT" dirty="0" err="1"/>
              <a:t>both</a:t>
            </a:r>
            <a:r>
              <a:rPr lang="it-IT" dirty="0"/>
              <a:t> </a:t>
            </a:r>
            <a:r>
              <a:rPr lang="it-IT" dirty="0" err="1"/>
              <a:t>groups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CR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ORR </a:t>
            </a:r>
            <a:r>
              <a:rPr lang="it-IT" dirty="0" err="1"/>
              <a:t>Hum</a:t>
            </a:r>
            <a:r>
              <a:rPr lang="it-IT" dirty="0"/>
              <a:t> CART </a:t>
            </a:r>
            <a:r>
              <a:rPr lang="it-IT" dirty="0" err="1"/>
              <a:t>at</a:t>
            </a:r>
            <a:r>
              <a:rPr lang="it-IT" dirty="0"/>
              <a:t> 3 </a:t>
            </a:r>
            <a:r>
              <a:rPr lang="it-IT" dirty="0" err="1"/>
              <a:t>months</a:t>
            </a:r>
            <a:r>
              <a:rPr lang="it-IT" dirty="0"/>
              <a:t> (10/12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valuable</a:t>
            </a:r>
            <a:r>
              <a:rPr lang="it-IT" dirty="0"/>
              <a:t>): 80%, </a:t>
            </a:r>
            <a:r>
              <a:rPr lang="it-IT" dirty="0" err="1"/>
              <a:t>fig</a:t>
            </a:r>
            <a:r>
              <a:rPr lang="it-IT" dirty="0"/>
              <a:t> B.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ORR </a:t>
            </a:r>
            <a:r>
              <a:rPr lang="en-GB" dirty="0"/>
              <a:t>Mur CART </a:t>
            </a:r>
            <a:r>
              <a:rPr lang="it-IT" dirty="0" err="1"/>
              <a:t>at</a:t>
            </a:r>
            <a:r>
              <a:rPr lang="it-IT" dirty="0"/>
              <a:t> 3 </a:t>
            </a:r>
            <a:r>
              <a:rPr lang="it-IT" dirty="0" err="1"/>
              <a:t>months</a:t>
            </a:r>
            <a:r>
              <a:rPr lang="it-IT" dirty="0"/>
              <a:t> (14/14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valuable</a:t>
            </a:r>
            <a:r>
              <a:rPr lang="it-IT" dirty="0"/>
              <a:t>)</a:t>
            </a:r>
            <a:r>
              <a:rPr lang="en-GB" dirty="0"/>
              <a:t>: 57% , fig B.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At a </a:t>
            </a:r>
            <a:r>
              <a:rPr lang="it-IT" dirty="0" err="1"/>
              <a:t>median</a:t>
            </a:r>
            <a:r>
              <a:rPr lang="it-IT" dirty="0"/>
              <a:t> follow-up of 291 </a:t>
            </a:r>
            <a:r>
              <a:rPr lang="it-IT" dirty="0" err="1"/>
              <a:t>days</a:t>
            </a:r>
            <a:r>
              <a:rPr lang="it-IT" dirty="0"/>
              <a:t> (31- 544), </a:t>
            </a:r>
            <a:r>
              <a:rPr lang="it-IT" dirty="0" err="1"/>
              <a:t>pts</a:t>
            </a:r>
            <a:r>
              <a:rPr lang="it-IT" dirty="0"/>
              <a:t> in the </a:t>
            </a:r>
            <a:r>
              <a:rPr lang="it-IT" dirty="0" err="1"/>
              <a:t>hum</a:t>
            </a:r>
            <a:r>
              <a:rPr lang="it-IT" dirty="0"/>
              <a:t> </a:t>
            </a:r>
            <a:r>
              <a:rPr lang="it-IT" dirty="0" err="1"/>
              <a:t>group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a </a:t>
            </a:r>
            <a:r>
              <a:rPr lang="it-IT" dirty="0" err="1"/>
              <a:t>favorable</a:t>
            </a:r>
            <a:r>
              <a:rPr lang="it-IT" dirty="0"/>
              <a:t> PFS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those</a:t>
            </a:r>
            <a:r>
              <a:rPr lang="it-IT" dirty="0"/>
              <a:t> in the </a:t>
            </a:r>
            <a:r>
              <a:rPr lang="it-IT" dirty="0" err="1"/>
              <a:t>mur</a:t>
            </a:r>
            <a:r>
              <a:rPr lang="it-IT" dirty="0"/>
              <a:t> (1-year PFS of 67.9% vs. 26.8%), </a:t>
            </a:r>
            <a:r>
              <a:rPr lang="it-IT" dirty="0" err="1"/>
              <a:t>although</a:t>
            </a:r>
            <a:r>
              <a:rPr lang="it-IT" dirty="0"/>
              <a:t> </a:t>
            </a: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no </a:t>
            </a:r>
            <a:r>
              <a:rPr lang="it-IT" dirty="0" err="1"/>
              <a:t>statistical</a:t>
            </a:r>
            <a:r>
              <a:rPr lang="it-IT" dirty="0"/>
              <a:t> </a:t>
            </a:r>
            <a:r>
              <a:rPr lang="it-IT" dirty="0" err="1"/>
              <a:t>significance</a:t>
            </a:r>
            <a:r>
              <a:rPr lang="it-IT" dirty="0"/>
              <a:t> (</a:t>
            </a:r>
            <a:r>
              <a:rPr lang="it-IT" dirty="0" err="1"/>
              <a:t>p</a:t>
            </a:r>
            <a:r>
              <a:rPr lang="it-IT" dirty="0"/>
              <a:t>=0.08) due to the </a:t>
            </a:r>
            <a:r>
              <a:rPr lang="it-IT" dirty="0" err="1"/>
              <a:t>limited</a:t>
            </a:r>
            <a:r>
              <a:rPr lang="it-IT" dirty="0"/>
              <a:t> </a:t>
            </a:r>
            <a:r>
              <a:rPr lang="it-IT" dirty="0" err="1"/>
              <a:t>number</a:t>
            </a:r>
            <a:r>
              <a:rPr lang="it-IT" dirty="0"/>
              <a:t> of </a:t>
            </a:r>
            <a:r>
              <a:rPr lang="it-IT" dirty="0" err="1"/>
              <a:t>pts</a:t>
            </a:r>
            <a:r>
              <a:rPr lang="it-IT" dirty="0"/>
              <a:t> (</a:t>
            </a:r>
            <a:r>
              <a:rPr lang="it-IT" dirty="0" err="1"/>
              <a:t>fig</a:t>
            </a:r>
            <a:r>
              <a:rPr lang="it-IT" dirty="0"/>
              <a:t> C).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E7F24C98-7D5D-1245-8DB0-FE870E17E7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348" r="51610" b="35970"/>
          <a:stretch/>
        </p:blipFill>
        <p:spPr>
          <a:xfrm>
            <a:off x="6379407" y="1990399"/>
            <a:ext cx="5628030" cy="1940313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F7723F2-CE53-4147-A01C-C6A87E7D65A8}"/>
              </a:ext>
            </a:extLst>
          </p:cNvPr>
          <p:cNvSpPr txBox="1"/>
          <p:nvPr/>
        </p:nvSpPr>
        <p:spPr>
          <a:xfrm>
            <a:off x="6379407" y="1556661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C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37786B1-B990-9C4D-92A6-AADF0BF6A25B}"/>
              </a:ext>
            </a:extLst>
          </p:cNvPr>
          <p:cNvSpPr txBox="1"/>
          <p:nvPr/>
        </p:nvSpPr>
        <p:spPr>
          <a:xfrm>
            <a:off x="9375368" y="1559459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702455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218579"/>
          </a:xfrm>
        </p:spPr>
        <p:txBody>
          <a:bodyPr anchor="ctr">
            <a:normAutofit fontScale="90000"/>
          </a:bodyPr>
          <a:lstStyle/>
          <a:p>
            <a:r>
              <a:rPr lang="it-IT" sz="3100" b="1" dirty="0">
                <a:solidFill>
                  <a:srgbClr val="002060"/>
                </a:solidFill>
              </a:rPr>
              <a:t>7. EFFICACY AND SAFETY OF HUMANIZED VERSUS MURINIZED CD19 AND CD22 CAR-T CELL COCKTAIL THERAPY FOR REFRACTORY/RELAPSED B-CELL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S213 (oral presentation), Huang L.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DACDB43-8517-324B-9C20-BCE719FC2660}"/>
              </a:ext>
            </a:extLst>
          </p:cNvPr>
          <p:cNvSpPr txBox="1"/>
          <p:nvPr/>
        </p:nvSpPr>
        <p:spPr>
          <a:xfrm>
            <a:off x="291790" y="3793794"/>
            <a:ext cx="116084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Achieving</a:t>
            </a:r>
            <a:r>
              <a:rPr lang="it-IT" dirty="0"/>
              <a:t> CR on </a:t>
            </a:r>
            <a:r>
              <a:rPr lang="it-IT" dirty="0" err="1"/>
              <a:t>day</a:t>
            </a:r>
            <a:r>
              <a:rPr lang="it-IT" dirty="0"/>
              <a:t> 28 (HR: 0.21; </a:t>
            </a:r>
            <a:r>
              <a:rPr lang="it-IT" dirty="0" err="1"/>
              <a:t>P</a:t>
            </a:r>
            <a:r>
              <a:rPr lang="it-IT" dirty="0"/>
              <a:t>=0.012) and </a:t>
            </a:r>
            <a:r>
              <a:rPr lang="it-IT" dirty="0" err="1"/>
              <a:t>maintaining</a:t>
            </a:r>
            <a:r>
              <a:rPr lang="it-IT" dirty="0"/>
              <a:t>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till</a:t>
            </a:r>
            <a:r>
              <a:rPr lang="it-IT" dirty="0"/>
              <a:t> the 3</a:t>
            </a:r>
            <a:r>
              <a:rPr lang="it-IT" baseline="30000" dirty="0"/>
              <a:t>rd </a:t>
            </a:r>
            <a:r>
              <a:rPr lang="it-IT" dirty="0" err="1"/>
              <a:t>month</a:t>
            </a:r>
            <a:r>
              <a:rPr lang="it-IT" dirty="0"/>
              <a:t> (HR: 0.18; </a:t>
            </a:r>
            <a:r>
              <a:rPr lang="it-IT" dirty="0" err="1"/>
              <a:t>P</a:t>
            </a:r>
            <a:r>
              <a:rPr lang="it-IT" dirty="0"/>
              <a:t>=0.004) </a:t>
            </a:r>
            <a:r>
              <a:rPr lang="it-IT" dirty="0" err="1"/>
              <a:t>is</a:t>
            </a:r>
            <a:r>
              <a:rPr lang="it-IT" dirty="0"/>
              <a:t> an </a:t>
            </a:r>
            <a:r>
              <a:rPr lang="it-IT" dirty="0" err="1"/>
              <a:t>independent</a:t>
            </a:r>
            <a:r>
              <a:rPr lang="it-IT" dirty="0"/>
              <a:t> </a:t>
            </a:r>
            <a:r>
              <a:rPr lang="it-IT" dirty="0" err="1"/>
              <a:t>prognostic</a:t>
            </a:r>
            <a:r>
              <a:rPr lang="it-IT" dirty="0"/>
              <a:t> </a:t>
            </a:r>
            <a:r>
              <a:rPr lang="it-IT" dirty="0" err="1"/>
              <a:t>factors</a:t>
            </a:r>
            <a:r>
              <a:rPr lang="it-IT" dirty="0"/>
              <a:t> </a:t>
            </a:r>
            <a:r>
              <a:rPr lang="it-IT" dirty="0" err="1"/>
              <a:t>associated</a:t>
            </a:r>
            <a:r>
              <a:rPr lang="it-IT" dirty="0"/>
              <a:t> with </a:t>
            </a:r>
            <a:r>
              <a:rPr lang="it-IT" dirty="0" err="1"/>
              <a:t>favorable</a:t>
            </a:r>
            <a:r>
              <a:rPr lang="it-IT" dirty="0"/>
              <a:t> PFS (fig. G and I).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Maintaining</a:t>
            </a:r>
            <a:r>
              <a:rPr lang="it-IT" dirty="0"/>
              <a:t> CR </a:t>
            </a:r>
            <a:r>
              <a:rPr lang="it-IT" dirty="0" err="1"/>
              <a:t>till</a:t>
            </a:r>
            <a:r>
              <a:rPr lang="it-IT" dirty="0"/>
              <a:t> the 3rd </a:t>
            </a:r>
            <a:r>
              <a:rPr lang="it-IT" dirty="0" err="1"/>
              <a:t>month</a:t>
            </a:r>
            <a:r>
              <a:rPr lang="it-IT" dirty="0"/>
              <a:t> (HR: 0.10; </a:t>
            </a:r>
            <a:r>
              <a:rPr lang="it-IT" dirty="0" err="1"/>
              <a:t>P</a:t>
            </a:r>
            <a:r>
              <a:rPr lang="it-IT" dirty="0"/>
              <a:t>=0.012) and non-double hit (HR: 0.11; </a:t>
            </a:r>
            <a:r>
              <a:rPr lang="it-IT" dirty="0" err="1"/>
              <a:t>P</a:t>
            </a:r>
            <a:r>
              <a:rPr lang="it-IT" dirty="0"/>
              <a:t>=0.024) </a:t>
            </a:r>
            <a:r>
              <a:rPr lang="it-IT" dirty="0" err="1"/>
              <a:t>predicted</a:t>
            </a:r>
            <a:r>
              <a:rPr lang="it-IT" dirty="0"/>
              <a:t> a </a:t>
            </a:r>
            <a:r>
              <a:rPr lang="it-IT" dirty="0" err="1"/>
              <a:t>longer</a:t>
            </a:r>
            <a:r>
              <a:rPr lang="it-IT" dirty="0"/>
              <a:t> OS (fig. J-L).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Majority</a:t>
            </a:r>
            <a:r>
              <a:rPr lang="it-IT" dirty="0"/>
              <a:t> of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</a:t>
            </a:r>
            <a:r>
              <a:rPr lang="it-IT" dirty="0" err="1"/>
              <a:t>mild</a:t>
            </a:r>
            <a:r>
              <a:rPr lang="it-IT" dirty="0"/>
              <a:t> CRS (grade 1-2) in </a:t>
            </a:r>
            <a:r>
              <a:rPr lang="it-IT" dirty="0" err="1"/>
              <a:t>both</a:t>
            </a:r>
            <a:r>
              <a:rPr lang="it-IT" dirty="0"/>
              <a:t> </a:t>
            </a:r>
            <a:r>
              <a:rPr lang="it-IT" dirty="0" err="1"/>
              <a:t>group</a:t>
            </a:r>
            <a:r>
              <a:rPr lang="it-IT" dirty="0"/>
              <a:t>. </a:t>
            </a:r>
            <a:r>
              <a:rPr lang="it-IT" dirty="0" err="1"/>
              <a:t>Only</a:t>
            </a:r>
            <a:r>
              <a:rPr lang="it-IT" dirty="0"/>
              <a:t> 2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experienced</a:t>
            </a:r>
            <a:r>
              <a:rPr lang="it-IT" dirty="0"/>
              <a:t> grade 3 CRS and grade 3 NE. 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6EDBB0BF-B26D-CF44-85E4-3A30AB1F1B47}"/>
              </a:ext>
            </a:extLst>
          </p:cNvPr>
          <p:cNvGrpSpPr/>
          <p:nvPr/>
        </p:nvGrpSpPr>
        <p:grpSpPr>
          <a:xfrm>
            <a:off x="546538" y="1695230"/>
            <a:ext cx="11098924" cy="1940313"/>
            <a:chOff x="472966" y="1717532"/>
            <a:chExt cx="11098924" cy="1940313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DE9A1C58-0FAB-B947-9622-3F35F8A56E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280" t="29916" r="26375" b="35971"/>
            <a:stretch/>
          </p:blipFill>
          <p:spPr>
            <a:xfrm>
              <a:off x="472966" y="1773289"/>
              <a:ext cx="2575034" cy="1884556"/>
            </a:xfrm>
            <a:prstGeom prst="rect">
              <a:avLst/>
            </a:prstGeom>
          </p:spPr>
        </p:pic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A0F6E416-FE50-5844-B4B2-0BB17F9164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63827" r="75899" b="1051"/>
            <a:stretch/>
          </p:blipFill>
          <p:spPr>
            <a:xfrm>
              <a:off x="3126955" y="1717532"/>
              <a:ext cx="2448654" cy="1940313"/>
            </a:xfrm>
            <a:prstGeom prst="rect">
              <a:avLst/>
            </a:prstGeom>
          </p:spPr>
        </p:pic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49E29331-9617-354C-8C05-62D1988B82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552" t="63827" r="51655" b="1051"/>
            <a:stretch/>
          </p:blipFill>
          <p:spPr>
            <a:xfrm>
              <a:off x="5978164" y="1717532"/>
              <a:ext cx="2519065" cy="1940313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E7E6BB46-4AF6-F844-B397-0913A9C0DC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3601" t="63827" b="1051"/>
            <a:stretch/>
          </p:blipFill>
          <p:spPr>
            <a:xfrm>
              <a:off x="8889744" y="1717532"/>
              <a:ext cx="2682146" cy="1940313"/>
            </a:xfrm>
            <a:prstGeom prst="rect">
              <a:avLst/>
            </a:prstGeom>
          </p:spPr>
        </p:pic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03A2852-6597-5941-B0B7-E8155D8139DC}"/>
              </a:ext>
            </a:extLst>
          </p:cNvPr>
          <p:cNvSpPr txBox="1"/>
          <p:nvPr/>
        </p:nvSpPr>
        <p:spPr>
          <a:xfrm>
            <a:off x="472966" y="5489068"/>
            <a:ext cx="11172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CD19/CD22 CAR-T cocktail </a:t>
            </a:r>
            <a:r>
              <a:rPr lang="it-IT" dirty="0" err="1"/>
              <a:t>therapy</a:t>
            </a:r>
            <a:r>
              <a:rPr lang="it-IT" dirty="0"/>
              <a:t> </a:t>
            </a:r>
            <a:r>
              <a:rPr lang="it-IT" dirty="0" err="1"/>
              <a:t>demonstrates</a:t>
            </a:r>
            <a:r>
              <a:rPr lang="it-IT" dirty="0"/>
              <a:t> </a:t>
            </a:r>
            <a:r>
              <a:rPr lang="it-IT" dirty="0" err="1"/>
              <a:t>promising</a:t>
            </a:r>
            <a:r>
              <a:rPr lang="it-IT" dirty="0"/>
              <a:t> </a:t>
            </a:r>
            <a:r>
              <a:rPr lang="it-IT" dirty="0" err="1"/>
              <a:t>efficacy</a:t>
            </a:r>
            <a:r>
              <a:rPr lang="it-IT" dirty="0"/>
              <a:t> and </a:t>
            </a:r>
            <a:r>
              <a:rPr lang="it-IT" dirty="0" err="1"/>
              <a:t>safety</a:t>
            </a:r>
            <a:r>
              <a:rPr lang="it-IT" dirty="0"/>
              <a:t> for the treatment of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aggressive B-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. </a:t>
            </a:r>
            <a:r>
              <a:rPr lang="it-IT" dirty="0" err="1"/>
              <a:t>Patients</a:t>
            </a:r>
            <a:r>
              <a:rPr lang="it-IT" dirty="0"/>
              <a:t> in the </a:t>
            </a:r>
            <a:r>
              <a:rPr lang="it-IT" dirty="0" err="1"/>
              <a:t>humanized</a:t>
            </a:r>
            <a:r>
              <a:rPr lang="it-IT" dirty="0"/>
              <a:t> </a:t>
            </a:r>
            <a:r>
              <a:rPr lang="it-IT" dirty="0" err="1"/>
              <a:t>group</a:t>
            </a:r>
            <a:r>
              <a:rPr lang="it-IT" dirty="0"/>
              <a:t> </a:t>
            </a:r>
            <a:r>
              <a:rPr lang="it-IT" dirty="0" err="1"/>
              <a:t>showed</a:t>
            </a:r>
            <a:r>
              <a:rPr lang="it-IT" dirty="0"/>
              <a:t>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those</a:t>
            </a:r>
            <a:r>
              <a:rPr lang="it-IT" dirty="0"/>
              <a:t> in the </a:t>
            </a:r>
            <a:r>
              <a:rPr lang="it-IT" dirty="0" err="1"/>
              <a:t>murinized</a:t>
            </a:r>
            <a:r>
              <a:rPr lang="it-IT" dirty="0"/>
              <a:t> </a:t>
            </a:r>
            <a:r>
              <a:rPr lang="it-IT" dirty="0" err="1"/>
              <a:t>one</a:t>
            </a:r>
            <a:r>
              <a:rPr lang="it-IT" dirty="0"/>
              <a:t>, </a:t>
            </a:r>
            <a:r>
              <a:rPr lang="it-IT" dirty="0" err="1"/>
              <a:t>although</a:t>
            </a:r>
            <a:r>
              <a:rPr lang="it-IT" dirty="0"/>
              <a:t> </a:t>
            </a:r>
            <a:r>
              <a:rPr lang="it-IT" dirty="0" err="1"/>
              <a:t>this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a </a:t>
            </a:r>
            <a:r>
              <a:rPr lang="it-IT" dirty="0" err="1"/>
              <a:t>randomized</a:t>
            </a:r>
            <a:r>
              <a:rPr lang="it-IT" dirty="0"/>
              <a:t> trial.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D014789-F9F8-524A-BA56-171E4CE121CB}"/>
              </a:ext>
            </a:extLst>
          </p:cNvPr>
          <p:cNvSpPr/>
          <p:nvPr/>
        </p:nvSpPr>
        <p:spPr>
          <a:xfrm>
            <a:off x="472966" y="5463603"/>
            <a:ext cx="11172496" cy="9706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468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318E2E37-7762-A34C-B98A-BFC7008C62BB}"/>
              </a:ext>
            </a:extLst>
          </p:cNvPr>
          <p:cNvSpPr txBox="1">
            <a:spLocks/>
          </p:cNvSpPr>
          <p:nvPr/>
        </p:nvSpPr>
        <p:spPr>
          <a:xfrm>
            <a:off x="607088" y="257925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solidFill>
                  <a:srgbClr val="002060"/>
                </a:solidFill>
              </a:rPr>
              <a:t>INDOLENT, HODGKIN and T-CELL LYMPHOMAS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BD718AD4-5510-1241-A0CD-D52A31FA8A74}"/>
              </a:ext>
            </a:extLst>
          </p:cNvPr>
          <p:cNvCxnSpPr>
            <a:cxnSpLocks/>
          </p:cNvCxnSpPr>
          <p:nvPr/>
        </p:nvCxnSpPr>
        <p:spPr>
          <a:xfrm>
            <a:off x="607088" y="3326004"/>
            <a:ext cx="7671939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836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393" y="344105"/>
            <a:ext cx="11214538" cy="1325563"/>
          </a:xfrm>
        </p:spPr>
        <p:txBody>
          <a:bodyPr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1. EFFICACY AND SAFETY OF A THIRD GENERATION CD20 CART (MB-106) FOR TREATMENT OF RELAPSED/REFRACTORY FOLLICULAR LYMPHOMA (FL)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7CE9A0D-952D-314D-A840-CA22502DB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624" y="1880379"/>
            <a:ext cx="7168376" cy="4230791"/>
          </a:xfrm>
        </p:spPr>
        <p:txBody>
          <a:bodyPr>
            <a:normAutofit fontScale="92500"/>
          </a:bodyPr>
          <a:lstStyle/>
          <a:p>
            <a:pPr algn="just">
              <a:lnSpc>
                <a:spcPct val="100000"/>
              </a:lnSpc>
            </a:pPr>
            <a:r>
              <a:rPr lang="it-IT" sz="2100" dirty="0"/>
              <a:t>MB-106 </a:t>
            </a:r>
            <a:r>
              <a:rPr lang="it-IT" sz="2100" dirty="0" err="1"/>
              <a:t>is</a:t>
            </a:r>
            <a:r>
              <a:rPr lang="it-IT" sz="2100" dirty="0"/>
              <a:t> a </a:t>
            </a:r>
            <a:r>
              <a:rPr lang="it-IT" sz="2100" dirty="0" err="1"/>
              <a:t>fully</a:t>
            </a:r>
            <a:r>
              <a:rPr lang="it-IT" sz="2100" dirty="0"/>
              <a:t> human 3rd-generation CD20-targeted CAR-T </a:t>
            </a:r>
            <a:r>
              <a:rPr lang="it-IT" sz="2100" dirty="0" err="1"/>
              <a:t>product</a:t>
            </a:r>
            <a:r>
              <a:rPr lang="it-IT" sz="2100" dirty="0"/>
              <a:t> with </a:t>
            </a:r>
            <a:r>
              <a:rPr lang="it-IT" sz="2100" dirty="0" err="1"/>
              <a:t>both</a:t>
            </a:r>
            <a:r>
              <a:rPr lang="it-IT" sz="2100" dirty="0"/>
              <a:t> 4-1BB and CD28 </a:t>
            </a:r>
            <a:r>
              <a:rPr lang="it-IT" sz="2100" dirty="0" err="1"/>
              <a:t>costimulatory</a:t>
            </a:r>
            <a:r>
              <a:rPr lang="it-IT" sz="2100" dirty="0"/>
              <a:t> </a:t>
            </a:r>
            <a:r>
              <a:rPr lang="it-IT" sz="2100" dirty="0" err="1"/>
              <a:t>domains</a:t>
            </a:r>
            <a:r>
              <a:rPr lang="it-IT" sz="2100" dirty="0"/>
              <a:t>. </a:t>
            </a:r>
          </a:p>
          <a:p>
            <a:pPr algn="just">
              <a:lnSpc>
                <a:spcPct val="100000"/>
              </a:lnSpc>
            </a:pPr>
            <a:r>
              <a:rPr lang="it-IT" sz="2100" dirty="0" err="1"/>
              <a:t>Eligibility</a:t>
            </a:r>
            <a:r>
              <a:rPr lang="it-IT" sz="2100" dirty="0"/>
              <a:t> </a:t>
            </a:r>
            <a:r>
              <a:rPr lang="it-IT" sz="2100" dirty="0" err="1"/>
              <a:t>criteria</a:t>
            </a:r>
            <a:r>
              <a:rPr lang="it-IT" sz="2100" dirty="0"/>
              <a:t>:</a:t>
            </a:r>
          </a:p>
          <a:p>
            <a:pPr lvl="1" algn="just">
              <a:lnSpc>
                <a:spcPct val="100000"/>
              </a:lnSpc>
            </a:pPr>
            <a:r>
              <a:rPr lang="it-IT" sz="2100" dirty="0" err="1"/>
              <a:t>Pts</a:t>
            </a:r>
            <a:r>
              <a:rPr lang="it-IT" sz="2100" dirty="0"/>
              <a:t> with </a:t>
            </a:r>
            <a:r>
              <a:rPr lang="it-IT" sz="2100" dirty="0" err="1"/>
              <a:t>R</a:t>
            </a:r>
            <a:r>
              <a:rPr lang="it-IT" sz="2100" dirty="0"/>
              <a:t>/</a:t>
            </a:r>
            <a:r>
              <a:rPr lang="it-IT" sz="2100" dirty="0" err="1"/>
              <a:t>R</a:t>
            </a:r>
            <a:r>
              <a:rPr lang="it-IT" sz="2100" dirty="0"/>
              <a:t> B-</a:t>
            </a:r>
            <a:r>
              <a:rPr lang="it-IT" sz="2100" dirty="0" err="1"/>
              <a:t>cell</a:t>
            </a:r>
            <a:r>
              <a:rPr lang="it-IT" sz="2100" dirty="0"/>
              <a:t> </a:t>
            </a:r>
            <a:r>
              <a:rPr lang="it-IT" sz="2100" dirty="0" err="1"/>
              <a:t>malignancies</a:t>
            </a:r>
            <a:r>
              <a:rPr lang="it-IT" sz="2100" dirty="0"/>
              <a:t> </a:t>
            </a:r>
            <a:r>
              <a:rPr lang="it-IT" sz="2100" dirty="0" err="1"/>
              <a:t>including</a:t>
            </a:r>
            <a:r>
              <a:rPr lang="it-IT" sz="2100" dirty="0"/>
              <a:t> FL</a:t>
            </a:r>
          </a:p>
          <a:p>
            <a:pPr lvl="1" algn="just">
              <a:lnSpc>
                <a:spcPct val="100000"/>
              </a:lnSpc>
            </a:pPr>
            <a:r>
              <a:rPr lang="it-IT" sz="2100" dirty="0"/>
              <a:t>FL </a:t>
            </a:r>
            <a:r>
              <a:rPr lang="it-IT" sz="2100" dirty="0" err="1"/>
              <a:t>after</a:t>
            </a:r>
            <a:r>
              <a:rPr lang="it-IT" sz="2100" dirty="0"/>
              <a:t> </a:t>
            </a:r>
            <a:r>
              <a:rPr lang="it-IT" sz="2100" dirty="0" err="1"/>
              <a:t>at</a:t>
            </a:r>
            <a:r>
              <a:rPr lang="it-IT" sz="2100" dirty="0"/>
              <a:t> </a:t>
            </a:r>
            <a:r>
              <a:rPr lang="it-IT" sz="2100" dirty="0" err="1"/>
              <a:t>least</a:t>
            </a:r>
            <a:r>
              <a:rPr lang="it-IT" sz="2100" dirty="0"/>
              <a:t> 1 </a:t>
            </a:r>
            <a:r>
              <a:rPr lang="it-IT" sz="2100" dirty="0" err="1"/>
              <a:t>prior</a:t>
            </a:r>
            <a:r>
              <a:rPr lang="it-IT" sz="2100" dirty="0"/>
              <a:t> line of treatment</a:t>
            </a:r>
          </a:p>
          <a:p>
            <a:pPr lvl="1" algn="just">
              <a:lnSpc>
                <a:spcPct val="100000"/>
              </a:lnSpc>
            </a:pPr>
            <a:r>
              <a:rPr lang="it-IT" sz="2100" dirty="0" err="1"/>
              <a:t>Elegibility</a:t>
            </a:r>
            <a:r>
              <a:rPr lang="it-IT" sz="2100" dirty="0"/>
              <a:t> </a:t>
            </a:r>
            <a:r>
              <a:rPr lang="it-IT" sz="2100" dirty="0" err="1"/>
              <a:t>was</a:t>
            </a:r>
            <a:r>
              <a:rPr lang="it-IT" sz="2100" dirty="0"/>
              <a:t> </a:t>
            </a:r>
            <a:r>
              <a:rPr lang="it-IT" sz="2100" dirty="0" err="1"/>
              <a:t>confirmed</a:t>
            </a:r>
            <a:r>
              <a:rPr lang="it-IT" sz="2100" dirty="0"/>
              <a:t> </a:t>
            </a:r>
            <a:r>
              <a:rPr lang="it-IT" sz="2100" dirty="0" err="1"/>
              <a:t>after</a:t>
            </a:r>
            <a:r>
              <a:rPr lang="it-IT" sz="2100" dirty="0"/>
              <a:t> CD20 </a:t>
            </a:r>
            <a:r>
              <a:rPr lang="it-IT" sz="2100" dirty="0" err="1"/>
              <a:t>expression</a:t>
            </a:r>
            <a:r>
              <a:rPr lang="it-IT" sz="2100" dirty="0"/>
              <a:t> </a:t>
            </a:r>
            <a:r>
              <a:rPr lang="it-IT" sz="2100" dirty="0" err="1"/>
              <a:t>testing</a:t>
            </a:r>
            <a:endParaRPr lang="it-IT" sz="2100" dirty="0"/>
          </a:p>
          <a:p>
            <a:pPr lvl="1">
              <a:lnSpc>
                <a:spcPct val="100000"/>
              </a:lnSpc>
            </a:pPr>
            <a:r>
              <a:rPr lang="it-IT" sz="2100" dirty="0" err="1"/>
              <a:t>Prior</a:t>
            </a:r>
            <a:r>
              <a:rPr lang="it-IT" sz="2100" dirty="0"/>
              <a:t> treatment with a CD19 CAR </a:t>
            </a:r>
            <a:r>
              <a:rPr lang="it-IT" sz="2100" dirty="0" err="1"/>
              <a:t>is</a:t>
            </a:r>
            <a:r>
              <a:rPr lang="it-IT" sz="2100" dirty="0"/>
              <a:t> </a:t>
            </a:r>
            <a:r>
              <a:rPr lang="it-IT" sz="2100" dirty="0" err="1"/>
              <a:t>allowed</a:t>
            </a:r>
            <a:r>
              <a:rPr lang="it-IT" sz="2100" dirty="0"/>
              <a:t> </a:t>
            </a:r>
            <a:r>
              <a:rPr lang="it-IT" sz="2100" dirty="0" err="1"/>
              <a:t>after</a:t>
            </a:r>
            <a:r>
              <a:rPr lang="it-IT" sz="2100" dirty="0"/>
              <a:t> </a:t>
            </a:r>
            <a:r>
              <a:rPr lang="it-IT" sz="2100" dirty="0" err="1"/>
              <a:t>recovery</a:t>
            </a:r>
            <a:r>
              <a:rPr lang="it-IT" sz="2100" dirty="0"/>
              <a:t> of </a:t>
            </a:r>
            <a:r>
              <a:rPr lang="it-IT" sz="2100" dirty="0" err="1"/>
              <a:t>normal</a:t>
            </a:r>
            <a:r>
              <a:rPr lang="it-IT" sz="2100" dirty="0"/>
              <a:t> B </a:t>
            </a:r>
            <a:r>
              <a:rPr lang="it-IT" sz="2100" dirty="0" err="1"/>
              <a:t>cells</a:t>
            </a:r>
            <a:r>
              <a:rPr lang="it-IT" sz="2100" dirty="0"/>
              <a:t> (≥ 20 B </a:t>
            </a:r>
            <a:r>
              <a:rPr lang="it-IT" sz="2100" dirty="0" err="1"/>
              <a:t>cells</a:t>
            </a:r>
            <a:r>
              <a:rPr lang="it-IT" sz="2100" dirty="0"/>
              <a:t>/µL)</a:t>
            </a:r>
          </a:p>
          <a:p>
            <a:pPr algn="just">
              <a:lnSpc>
                <a:spcPct val="100000"/>
              </a:lnSpc>
            </a:pPr>
            <a:r>
              <a:rPr lang="it-IT" sz="2100" dirty="0"/>
              <a:t>CAR-T </a:t>
            </a:r>
            <a:r>
              <a:rPr lang="it-IT" sz="2100" dirty="0" err="1"/>
              <a:t>cells</a:t>
            </a:r>
            <a:r>
              <a:rPr lang="it-IT" sz="2100" dirty="0"/>
              <a:t> are </a:t>
            </a:r>
            <a:r>
              <a:rPr lang="it-IT" sz="2100" dirty="0" err="1"/>
              <a:t>administered</a:t>
            </a:r>
            <a:r>
              <a:rPr lang="it-IT" sz="2100" dirty="0"/>
              <a:t> </a:t>
            </a:r>
            <a:r>
              <a:rPr lang="it-IT" sz="2100" dirty="0" err="1"/>
              <a:t>at</a:t>
            </a:r>
            <a:r>
              <a:rPr lang="it-IT" sz="2100" dirty="0"/>
              <a:t> </a:t>
            </a:r>
            <a:r>
              <a:rPr lang="it-IT" sz="2100" dirty="0" err="1"/>
              <a:t>one</a:t>
            </a:r>
            <a:r>
              <a:rPr lang="it-IT" sz="2100" dirty="0"/>
              <a:t> of 4 dose </a:t>
            </a:r>
            <a:r>
              <a:rPr lang="it-IT" sz="2100" dirty="0" err="1"/>
              <a:t>levels</a:t>
            </a:r>
            <a:r>
              <a:rPr lang="it-IT" sz="2100" dirty="0"/>
              <a:t> (DL) [DL1: 3.3x105, DL2: 1x106, DL3: 3.3x106, DL4: 1x107 CAR T </a:t>
            </a:r>
            <a:r>
              <a:rPr lang="it-IT" sz="2100" dirty="0" err="1"/>
              <a:t>cells</a:t>
            </a:r>
            <a:r>
              <a:rPr lang="it-IT" sz="2100" dirty="0"/>
              <a:t>/kg]. </a:t>
            </a:r>
          </a:p>
          <a:p>
            <a:pPr algn="just">
              <a:lnSpc>
                <a:spcPct val="100000"/>
              </a:lnSpc>
            </a:pPr>
            <a:r>
              <a:rPr lang="it-IT" sz="2100" dirty="0"/>
              <a:t>Here are </a:t>
            </a:r>
            <a:r>
              <a:rPr lang="it-IT" sz="2100" dirty="0" err="1"/>
              <a:t>presented</a:t>
            </a:r>
            <a:r>
              <a:rPr lang="it-IT" sz="2100" dirty="0"/>
              <a:t> the </a:t>
            </a:r>
            <a:r>
              <a:rPr lang="it-IT" sz="2100" dirty="0" err="1"/>
              <a:t>results</a:t>
            </a:r>
            <a:r>
              <a:rPr lang="it-IT" sz="2100" dirty="0"/>
              <a:t> of the FL </a:t>
            </a:r>
            <a:r>
              <a:rPr lang="it-IT" sz="2100" dirty="0" err="1"/>
              <a:t>cohort</a:t>
            </a:r>
            <a:r>
              <a:rPr lang="it-IT" sz="2100" dirty="0"/>
              <a:t> from </a:t>
            </a:r>
            <a:r>
              <a:rPr lang="it-IT" sz="2100" dirty="0" err="1"/>
              <a:t>ongoing</a:t>
            </a:r>
            <a:r>
              <a:rPr lang="it-IT" sz="2100" dirty="0"/>
              <a:t> </a:t>
            </a:r>
            <a:r>
              <a:rPr lang="it-IT" sz="2100" dirty="0" err="1"/>
              <a:t>phase</a:t>
            </a:r>
            <a:r>
              <a:rPr lang="it-IT" sz="2100" dirty="0"/>
              <a:t> I/II </a:t>
            </a:r>
            <a:r>
              <a:rPr lang="it-IT" sz="2100" dirty="0" err="1"/>
              <a:t>clinical</a:t>
            </a:r>
            <a:r>
              <a:rPr lang="it-IT" sz="2100" dirty="0"/>
              <a:t> trial </a:t>
            </a:r>
            <a:r>
              <a:rPr lang="it-IT" sz="2100" dirty="0" err="1"/>
              <a:t>investigating</a:t>
            </a:r>
            <a:r>
              <a:rPr lang="it-IT" sz="2100" dirty="0"/>
              <a:t> MB-106 for B- </a:t>
            </a:r>
            <a:r>
              <a:rPr lang="it-IT" sz="2100" dirty="0" err="1"/>
              <a:t>cell</a:t>
            </a:r>
            <a:r>
              <a:rPr lang="it-IT" sz="2100" dirty="0"/>
              <a:t> </a:t>
            </a:r>
            <a:r>
              <a:rPr lang="it-IT" sz="2100" dirty="0" err="1"/>
              <a:t>lymphoma</a:t>
            </a:r>
            <a:r>
              <a:rPr lang="it-IT" sz="2100" dirty="0"/>
              <a:t>/CLL. 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it-IT" sz="2100" dirty="0"/>
          </a:p>
          <a:p>
            <a:pPr algn="just"/>
            <a:endParaRPr lang="it-IT" sz="2400" dirty="0"/>
          </a:p>
          <a:p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S207 (oral presentation), </a:t>
            </a:r>
            <a:r>
              <a:rPr lang="en-GB" sz="1600" dirty="0" err="1"/>
              <a:t>Shadman</a:t>
            </a:r>
            <a:r>
              <a:rPr lang="en-GB" sz="1600" dirty="0"/>
              <a:t> M. et al. EHA 2022</a:t>
            </a:r>
          </a:p>
        </p:txBody>
      </p:sp>
      <p:graphicFrame>
        <p:nvGraphicFramePr>
          <p:cNvPr id="6" name="Tabella 16">
            <a:extLst>
              <a:ext uri="{FF2B5EF4-FFF2-40B4-BE49-F238E27FC236}">
                <a16:creationId xmlns:a16="http://schemas.microsoft.com/office/drawing/2014/main" id="{12ED49C2-BE06-3341-BB94-CA270AAA5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752626"/>
              </p:ext>
            </p:extLst>
          </p:nvPr>
        </p:nvGraphicFramePr>
        <p:xfrm>
          <a:off x="8071068" y="1688968"/>
          <a:ext cx="3637712" cy="434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298">
                  <a:extLst>
                    <a:ext uri="{9D8B030D-6E8A-4147-A177-3AD203B41FA5}">
                      <a16:colId xmlns:a16="http://schemas.microsoft.com/office/drawing/2014/main" val="306917425"/>
                    </a:ext>
                  </a:extLst>
                </a:gridCol>
                <a:gridCol w="1505414">
                  <a:extLst>
                    <a:ext uri="{9D8B030D-6E8A-4147-A177-3AD203B41FA5}">
                      <a16:colId xmlns:a16="http://schemas.microsoft.com/office/drawing/2014/main" val="2565953361"/>
                    </a:ext>
                  </a:extLst>
                </a:gridCol>
              </a:tblGrid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Pts</a:t>
                      </a:r>
                      <a:r>
                        <a:rPr lang="it-IT" sz="1200" dirty="0"/>
                        <a:t> </a:t>
                      </a:r>
                      <a:r>
                        <a:rPr lang="it-IT" sz="1200" dirty="0" err="1"/>
                        <a:t>Characteristics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N=28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1259848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Age, </a:t>
                      </a:r>
                      <a:r>
                        <a:rPr lang="it-IT" sz="1200" dirty="0" err="1"/>
                        <a:t>median</a:t>
                      </a:r>
                      <a:r>
                        <a:rPr lang="it-IT" sz="1200" dirty="0"/>
                        <a:t> (</a:t>
                      </a:r>
                      <a:r>
                        <a:rPr lang="it-IT" sz="1200" dirty="0" err="1"/>
                        <a:t>range</a:t>
                      </a:r>
                      <a:r>
                        <a:rPr lang="it-IT" sz="1200" dirty="0"/>
                        <a:t>)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61.8 (44.7–81.3)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2403197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&gt; 65, </a:t>
                      </a:r>
                      <a:r>
                        <a:rPr lang="it-IT" sz="1200" dirty="0" err="1"/>
                        <a:t>n</a:t>
                      </a:r>
                      <a:r>
                        <a:rPr lang="it-IT" sz="1200" dirty="0"/>
                        <a:t> (%)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7 (25%)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5112718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&gt; 80, </a:t>
                      </a:r>
                      <a:r>
                        <a:rPr lang="it-IT" sz="1200" dirty="0" err="1"/>
                        <a:t>n</a:t>
                      </a:r>
                      <a:r>
                        <a:rPr lang="it-IT" sz="1200" dirty="0"/>
                        <a:t> (%)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2 (7%)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2187181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Female</a:t>
                      </a:r>
                      <a:r>
                        <a:rPr lang="it-IT" sz="1200" dirty="0"/>
                        <a:t> sex, </a:t>
                      </a:r>
                      <a:r>
                        <a:rPr lang="it-IT" sz="1200" dirty="0" err="1"/>
                        <a:t>n</a:t>
                      </a:r>
                      <a:r>
                        <a:rPr lang="it-IT" sz="1200" dirty="0"/>
                        <a:t> (%)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10 (55.5%)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7604298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Stage </a:t>
                      </a:r>
                      <a:r>
                        <a:rPr lang="it-IT" sz="1200" dirty="0" err="1"/>
                        <a:t>at</a:t>
                      </a:r>
                      <a:r>
                        <a:rPr lang="it-IT" sz="1200" dirty="0"/>
                        <a:t> </a:t>
                      </a:r>
                      <a:r>
                        <a:rPr lang="it-IT" sz="1200" dirty="0" err="1"/>
                        <a:t>initial</a:t>
                      </a:r>
                      <a:r>
                        <a:rPr lang="it-IT" sz="1200" dirty="0"/>
                        <a:t> </a:t>
                      </a:r>
                      <a:r>
                        <a:rPr lang="it-IT" sz="1200" dirty="0" err="1"/>
                        <a:t>diagnosis</a:t>
                      </a:r>
                      <a:r>
                        <a:rPr lang="it-IT" sz="1200" dirty="0"/>
                        <a:t> 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0314389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1-2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2 (11%)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887231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3-4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16 (89%)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4653966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Histologic</a:t>
                      </a:r>
                      <a:r>
                        <a:rPr lang="it-IT" sz="1200" dirty="0"/>
                        <a:t> grade </a:t>
                      </a:r>
                      <a:r>
                        <a:rPr lang="it-IT" sz="1200" dirty="0" err="1"/>
                        <a:t>at</a:t>
                      </a:r>
                      <a:r>
                        <a:rPr lang="it-IT" sz="1200" dirty="0"/>
                        <a:t> </a:t>
                      </a:r>
                      <a:r>
                        <a:rPr lang="it-IT" sz="1200" dirty="0" err="1"/>
                        <a:t>diagnosis</a:t>
                      </a:r>
                      <a:r>
                        <a:rPr lang="it-IT" sz="1200" dirty="0"/>
                        <a:t> 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506260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1-2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11 (61%)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5340661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3A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5 (28%)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2741418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Prior</a:t>
                      </a:r>
                      <a:r>
                        <a:rPr lang="it-IT" sz="1200" dirty="0"/>
                        <a:t> </a:t>
                      </a:r>
                      <a:r>
                        <a:rPr lang="it-IT" sz="1200" dirty="0" err="1"/>
                        <a:t>lines</a:t>
                      </a:r>
                      <a:r>
                        <a:rPr lang="it-IT" sz="1200" dirty="0"/>
                        <a:t> of treatment (</a:t>
                      </a:r>
                      <a:r>
                        <a:rPr lang="it-IT" sz="1200" dirty="0" err="1"/>
                        <a:t>range</a:t>
                      </a:r>
                      <a:r>
                        <a:rPr lang="it-IT" sz="1200" dirty="0"/>
                        <a:t>)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5 (1–12)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138153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History</a:t>
                      </a:r>
                      <a:r>
                        <a:rPr lang="it-IT" sz="1200" dirty="0"/>
                        <a:t> of </a:t>
                      </a:r>
                      <a:r>
                        <a:rPr lang="it-IT" sz="1200" dirty="0" err="1"/>
                        <a:t>transformation</a:t>
                      </a:r>
                      <a:r>
                        <a:rPr lang="it-IT" sz="1200" dirty="0"/>
                        <a:t> 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3 (17%)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8855894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/>
                        <a:t>POD24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12 (67%)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413505"/>
                  </a:ext>
                </a:extLst>
              </a:tr>
              <a:tr h="289589">
                <a:tc>
                  <a:txBody>
                    <a:bodyPr/>
                    <a:lstStyle/>
                    <a:p>
                      <a:r>
                        <a:rPr lang="it-IT" sz="1200" dirty="0" err="1"/>
                        <a:t>Prior</a:t>
                      </a:r>
                      <a:r>
                        <a:rPr lang="it-IT" sz="1200" dirty="0"/>
                        <a:t> CD19 CAR-T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1 (5.5%)</a:t>
                      </a:r>
                      <a:endParaRPr lang="it-IT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4029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5859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455" y="365125"/>
            <a:ext cx="10891345" cy="1325563"/>
          </a:xfrm>
        </p:spPr>
        <p:txBody>
          <a:bodyPr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1. EFFICACY AND SAFETY OF A THIRD GENERATION CD20 CART (MB-106) FOR TREATMENT OF RELAPSED/REFRACTORY FOLLICULAR LYMPHOMA (FL) </a:t>
            </a:r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S207 (oral presentation), </a:t>
            </a:r>
            <a:r>
              <a:rPr lang="en-GB" sz="1600" dirty="0" err="1"/>
              <a:t>Shadman</a:t>
            </a:r>
            <a:r>
              <a:rPr lang="en-GB" sz="1600" dirty="0"/>
              <a:t> M. et al. EHA 2022</a:t>
            </a:r>
          </a:p>
        </p:txBody>
      </p:sp>
      <p:graphicFrame>
        <p:nvGraphicFramePr>
          <p:cNvPr id="11" name="Tabella 6">
            <a:extLst>
              <a:ext uri="{FF2B5EF4-FFF2-40B4-BE49-F238E27FC236}">
                <a16:creationId xmlns:a16="http://schemas.microsoft.com/office/drawing/2014/main" id="{55B6803D-6C32-E74D-8A24-392F753384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907717"/>
              </p:ext>
            </p:extLst>
          </p:nvPr>
        </p:nvGraphicFramePr>
        <p:xfrm>
          <a:off x="2423197" y="2162010"/>
          <a:ext cx="7345607" cy="312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777">
                  <a:extLst>
                    <a:ext uri="{9D8B030D-6E8A-4147-A177-3AD203B41FA5}">
                      <a16:colId xmlns:a16="http://schemas.microsoft.com/office/drawing/2014/main" val="2078229507"/>
                    </a:ext>
                  </a:extLst>
                </a:gridCol>
                <a:gridCol w="1065566">
                  <a:extLst>
                    <a:ext uri="{9D8B030D-6E8A-4147-A177-3AD203B41FA5}">
                      <a16:colId xmlns:a16="http://schemas.microsoft.com/office/drawing/2014/main" val="35138824"/>
                    </a:ext>
                  </a:extLst>
                </a:gridCol>
                <a:gridCol w="1065566">
                  <a:extLst>
                    <a:ext uri="{9D8B030D-6E8A-4147-A177-3AD203B41FA5}">
                      <a16:colId xmlns:a16="http://schemas.microsoft.com/office/drawing/2014/main" val="1944498540"/>
                    </a:ext>
                  </a:extLst>
                </a:gridCol>
                <a:gridCol w="1065566">
                  <a:extLst>
                    <a:ext uri="{9D8B030D-6E8A-4147-A177-3AD203B41FA5}">
                      <a16:colId xmlns:a16="http://schemas.microsoft.com/office/drawing/2014/main" val="3674256049"/>
                    </a:ext>
                  </a:extLst>
                </a:gridCol>
                <a:gridCol w="1065566">
                  <a:extLst>
                    <a:ext uri="{9D8B030D-6E8A-4147-A177-3AD203B41FA5}">
                      <a16:colId xmlns:a16="http://schemas.microsoft.com/office/drawing/2014/main" val="3269109137"/>
                    </a:ext>
                  </a:extLst>
                </a:gridCol>
                <a:gridCol w="1065566">
                  <a:extLst>
                    <a:ext uri="{9D8B030D-6E8A-4147-A177-3AD203B41FA5}">
                      <a16:colId xmlns:a16="http://schemas.microsoft.com/office/drawing/2014/main" val="1856458290"/>
                    </a:ext>
                  </a:extLst>
                </a:gridCol>
              </a:tblGrid>
              <a:tr h="288000">
                <a:tc rowSpan="2">
                  <a:txBody>
                    <a:bodyPr/>
                    <a:lstStyle/>
                    <a:p>
                      <a:r>
                        <a:rPr lang="it-IT" sz="1400" dirty="0" err="1"/>
                        <a:t>AEs</a:t>
                      </a:r>
                      <a:r>
                        <a:rPr lang="it-IT" sz="1400" dirty="0"/>
                        <a:t>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 18)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Grade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555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555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555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5550">
                        <a:alpha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6886376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r>
                        <a:rPr lang="it-IT" sz="1200" dirty="0" err="1">
                          <a:solidFill>
                            <a:schemeClr val="bg1"/>
                          </a:solidFill>
                        </a:rPr>
                        <a:t>N</a:t>
                      </a:r>
                      <a:r>
                        <a:rPr lang="it-IT" sz="1200" dirty="0">
                          <a:solidFill>
                            <a:schemeClr val="bg1"/>
                          </a:solidFill>
                        </a:rPr>
                        <a:t>=18</a:t>
                      </a:r>
                    </a:p>
                    <a:p>
                      <a:r>
                        <a:rPr lang="it-IT" sz="1200" dirty="0" err="1">
                          <a:solidFill>
                            <a:schemeClr val="bg1"/>
                          </a:solidFill>
                        </a:rPr>
                        <a:t>AEs</a:t>
                      </a:r>
                      <a:endParaRPr lang="it-IT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555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err="1"/>
                        <a:t>Any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98061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it-IT" sz="1400" dirty="0"/>
                        <a:t>CRS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 (22%)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 (5.5%)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 (27.5%)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586866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it-IT" sz="1400" dirty="0"/>
                        <a:t>ICANS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0 (0%)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80741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it-IT" sz="1400" dirty="0" err="1"/>
                        <a:t>Lymphopenia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 (11%)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16 (89%)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18 (100%)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14087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/>
                      <a:r>
                        <a:rPr lang="it-IT" sz="1400" dirty="0"/>
                        <a:t>Neutropenia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6 (33%)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11 (61%)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17 (94%)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9789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/>
                      <a:r>
                        <a:rPr lang="it-IT" sz="1400" dirty="0"/>
                        <a:t>Anemia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 (22%)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7 (39%)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11 (61%)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41407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it-IT" sz="1400" dirty="0" err="1"/>
                        <a:t>Thrombocytopenia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 (17%)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 (11%)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 (28%)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03318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/>
                      <a:r>
                        <a:rPr lang="it-IT" sz="1400" dirty="0" err="1"/>
                        <a:t>Febrile</a:t>
                      </a:r>
                      <a:r>
                        <a:rPr lang="it-IT" sz="1400" dirty="0"/>
                        <a:t> neutropenia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 (5.5%)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 (11%)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 (16.5%)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1956647"/>
                  </a:ext>
                </a:extLst>
              </a:tr>
            </a:tbl>
          </a:graphicData>
        </a:graphic>
      </p:graphicFrame>
      <p:sp>
        <p:nvSpPr>
          <p:cNvPr id="12" name="Rettangolo 11">
            <a:extLst>
              <a:ext uri="{FF2B5EF4-FFF2-40B4-BE49-F238E27FC236}">
                <a16:creationId xmlns:a16="http://schemas.microsoft.com/office/drawing/2014/main" id="{668710D2-345C-4F44-9D82-6C7A5A7E8D79}"/>
              </a:ext>
            </a:extLst>
          </p:cNvPr>
          <p:cNvSpPr/>
          <p:nvPr/>
        </p:nvSpPr>
        <p:spPr>
          <a:xfrm>
            <a:off x="2242552" y="2793500"/>
            <a:ext cx="7706896" cy="70553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C85DCAE-D03B-3441-99B1-05A2FCD685F0}"/>
              </a:ext>
            </a:extLst>
          </p:cNvPr>
          <p:cNvSpPr txBox="1"/>
          <p:nvPr/>
        </p:nvSpPr>
        <p:spPr>
          <a:xfrm>
            <a:off x="462454" y="5449235"/>
            <a:ext cx="10891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/>
              <a:t>All</a:t>
            </a:r>
            <a:r>
              <a:rPr lang="it-IT" sz="1600" dirty="0"/>
              <a:t> CRS </a:t>
            </a:r>
            <a:r>
              <a:rPr lang="it-IT" sz="1600" dirty="0" err="1"/>
              <a:t>events</a:t>
            </a:r>
            <a:r>
              <a:rPr lang="it-IT" sz="1600" dirty="0"/>
              <a:t> </a:t>
            </a:r>
            <a:r>
              <a:rPr lang="it-IT" sz="1600" dirty="0" err="1"/>
              <a:t>were</a:t>
            </a:r>
            <a:r>
              <a:rPr lang="it-IT" sz="1600" dirty="0"/>
              <a:t> grade 1 (</a:t>
            </a:r>
            <a:r>
              <a:rPr lang="it-IT" sz="1600" dirty="0" err="1"/>
              <a:t>n</a:t>
            </a:r>
            <a:r>
              <a:rPr lang="it-IT" sz="1600" dirty="0"/>
              <a:t>=4; 22%) or 2 (</a:t>
            </a:r>
            <a:r>
              <a:rPr lang="it-IT" sz="1600" dirty="0" err="1"/>
              <a:t>n</a:t>
            </a:r>
            <a:r>
              <a:rPr lang="it-IT" sz="1600" dirty="0"/>
              <a:t>=1; 5.5%).</a:t>
            </a:r>
          </a:p>
          <a:p>
            <a:r>
              <a:rPr lang="it-IT" sz="1600" dirty="0"/>
              <a:t>No </a:t>
            </a:r>
            <a:r>
              <a:rPr lang="it-IT" sz="1600" dirty="0" err="1"/>
              <a:t>occurrence</a:t>
            </a:r>
            <a:r>
              <a:rPr lang="it-IT" sz="1600" dirty="0"/>
              <a:t> of ICANS of </a:t>
            </a:r>
            <a:r>
              <a:rPr lang="it-IT" sz="1600" dirty="0" err="1"/>
              <a:t>any</a:t>
            </a:r>
            <a:r>
              <a:rPr lang="it-IT" sz="1600" dirty="0"/>
              <a:t> grade.</a:t>
            </a:r>
          </a:p>
          <a:p>
            <a:r>
              <a:rPr lang="it-IT" sz="1600" dirty="0"/>
              <a:t>The </a:t>
            </a:r>
            <a:r>
              <a:rPr lang="it-IT" sz="1600" dirty="0" err="1"/>
              <a:t>most</a:t>
            </a:r>
            <a:r>
              <a:rPr lang="it-IT" sz="1600" dirty="0"/>
              <a:t> common </a:t>
            </a:r>
            <a:r>
              <a:rPr lang="it-IT" sz="1600" dirty="0" err="1"/>
              <a:t>AEs</a:t>
            </a:r>
            <a:r>
              <a:rPr lang="it-IT" sz="1600" dirty="0"/>
              <a:t> of grade 3+ </a:t>
            </a:r>
            <a:r>
              <a:rPr lang="it-IT" sz="1600" dirty="0" err="1"/>
              <a:t>were</a:t>
            </a:r>
            <a:r>
              <a:rPr lang="it-IT" sz="1600" dirty="0"/>
              <a:t> </a:t>
            </a:r>
            <a:r>
              <a:rPr lang="it-IT" sz="1600" dirty="0" err="1"/>
              <a:t>lymphopenia</a:t>
            </a:r>
            <a:r>
              <a:rPr lang="it-IT" sz="1600" dirty="0"/>
              <a:t> (Gr 3-4: 100%) </a:t>
            </a:r>
            <a:r>
              <a:rPr lang="it-IT" sz="1600" dirty="0" err="1"/>
              <a:t>trombocytopenia</a:t>
            </a:r>
            <a:r>
              <a:rPr lang="it-IT" sz="1600" dirty="0"/>
              <a:t> (Gr 3-4: 11%) and neutropenia (Gr 3-4: 94%). 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E818756-FA81-374E-A1A1-93CB3DD12EA3}"/>
              </a:ext>
            </a:extLst>
          </p:cNvPr>
          <p:cNvSpPr txBox="1"/>
          <p:nvPr/>
        </p:nvSpPr>
        <p:spPr>
          <a:xfrm>
            <a:off x="462455" y="1762499"/>
            <a:ext cx="2927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SAFETY (18 PTS)</a:t>
            </a:r>
          </a:p>
        </p:txBody>
      </p:sp>
    </p:spTree>
    <p:extLst>
      <p:ext uri="{BB962C8B-B14F-4D97-AF65-F5344CB8AC3E}">
        <p14:creationId xmlns:p14="http://schemas.microsoft.com/office/powerpoint/2010/main" val="3209152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393" y="344105"/>
            <a:ext cx="11214538" cy="1005193"/>
          </a:xfrm>
        </p:spPr>
        <p:txBody>
          <a:bodyPr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1. EFFICACY AND SAFETY OF A THIRD GENERATION CD20 CART (MB-106) FOR TREATMENT OF RELAPSED/REFRACTORY FOLLICULAR LYMPHOMA (FL) </a:t>
            </a:r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S207 (oral presentation), </a:t>
            </a:r>
            <a:r>
              <a:rPr lang="en-GB" sz="1600" dirty="0" err="1"/>
              <a:t>Shadman</a:t>
            </a:r>
            <a:r>
              <a:rPr lang="en-GB" sz="1600" dirty="0"/>
              <a:t> M. et al. EHA 2022</a:t>
            </a:r>
          </a:p>
        </p:txBody>
      </p:sp>
      <p:graphicFrame>
        <p:nvGraphicFramePr>
          <p:cNvPr id="8" name="Tabella 4">
            <a:extLst>
              <a:ext uri="{FF2B5EF4-FFF2-40B4-BE49-F238E27FC236}">
                <a16:creationId xmlns:a16="http://schemas.microsoft.com/office/drawing/2014/main" id="{593B0604-9994-E24B-BA64-23167AD02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90142"/>
              </p:ext>
            </p:extLst>
          </p:nvPr>
        </p:nvGraphicFramePr>
        <p:xfrm>
          <a:off x="499551" y="2347673"/>
          <a:ext cx="7792587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258">
                  <a:extLst>
                    <a:ext uri="{9D8B030D-6E8A-4147-A177-3AD203B41FA5}">
                      <a16:colId xmlns:a16="http://schemas.microsoft.com/office/drawing/2014/main" val="294163317"/>
                    </a:ext>
                  </a:extLst>
                </a:gridCol>
                <a:gridCol w="1148380">
                  <a:extLst>
                    <a:ext uri="{9D8B030D-6E8A-4147-A177-3AD203B41FA5}">
                      <a16:colId xmlns:a16="http://schemas.microsoft.com/office/drawing/2014/main" val="3135170334"/>
                    </a:ext>
                  </a:extLst>
                </a:gridCol>
                <a:gridCol w="943314">
                  <a:extLst>
                    <a:ext uri="{9D8B030D-6E8A-4147-A177-3AD203B41FA5}">
                      <a16:colId xmlns:a16="http://schemas.microsoft.com/office/drawing/2014/main" val="1280524556"/>
                    </a:ext>
                  </a:extLst>
                </a:gridCol>
                <a:gridCol w="984327">
                  <a:extLst>
                    <a:ext uri="{9D8B030D-6E8A-4147-A177-3AD203B41FA5}">
                      <a16:colId xmlns:a16="http://schemas.microsoft.com/office/drawing/2014/main" val="2293161798"/>
                    </a:ext>
                  </a:extLst>
                </a:gridCol>
                <a:gridCol w="984327">
                  <a:extLst>
                    <a:ext uri="{9D8B030D-6E8A-4147-A177-3AD203B41FA5}">
                      <a16:colId xmlns:a16="http://schemas.microsoft.com/office/drawing/2014/main" val="1513095990"/>
                    </a:ext>
                  </a:extLst>
                </a:gridCol>
                <a:gridCol w="984327">
                  <a:extLst>
                    <a:ext uri="{9D8B030D-6E8A-4147-A177-3AD203B41FA5}">
                      <a16:colId xmlns:a16="http://schemas.microsoft.com/office/drawing/2014/main" val="551417701"/>
                    </a:ext>
                  </a:extLst>
                </a:gridCol>
                <a:gridCol w="984327">
                  <a:extLst>
                    <a:ext uri="{9D8B030D-6E8A-4147-A177-3AD203B41FA5}">
                      <a16:colId xmlns:a16="http://schemas.microsoft.com/office/drawing/2014/main" val="3195248913"/>
                    </a:ext>
                  </a:extLst>
                </a:gridCol>
                <a:gridCol w="984327">
                  <a:extLst>
                    <a:ext uri="{9D8B030D-6E8A-4147-A177-3AD203B41FA5}">
                      <a16:colId xmlns:a16="http://schemas.microsoft.com/office/drawing/2014/main" val="263648795"/>
                    </a:ext>
                  </a:extLst>
                </a:gridCol>
              </a:tblGrid>
              <a:tr h="370260">
                <a:tc rowSpan="2">
                  <a:txBody>
                    <a:bodyPr/>
                    <a:lstStyle/>
                    <a:p>
                      <a:r>
                        <a:rPr lang="it-IT" sz="1400" dirty="0" err="1"/>
                        <a:t>Histology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Best </a:t>
                      </a:r>
                      <a:r>
                        <a:rPr lang="it-IT" sz="1400" dirty="0" err="1"/>
                        <a:t>response</a:t>
                      </a:r>
                      <a:r>
                        <a:rPr lang="it-IT" sz="1400" dirty="0"/>
                        <a:t> by Lugano PET </a:t>
                      </a:r>
                      <a:r>
                        <a:rPr lang="it-IT" sz="1400" dirty="0" err="1"/>
                        <a:t>criteria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dirty="0" err="1"/>
                        <a:t>All</a:t>
                      </a:r>
                      <a:r>
                        <a:rPr lang="it-IT" sz="1400" dirty="0"/>
                        <a:t> dose </a:t>
                      </a:r>
                      <a:r>
                        <a:rPr lang="it-IT" sz="1400" dirty="0" err="1"/>
                        <a:t>levels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Dose </a:t>
                      </a:r>
                      <a:r>
                        <a:rPr lang="it-IT" sz="1400" dirty="0" err="1"/>
                        <a:t>level</a:t>
                      </a:r>
                      <a:r>
                        <a:rPr lang="it-IT" sz="1400" dirty="0"/>
                        <a:t> 0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=1)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Dose </a:t>
                      </a:r>
                      <a:r>
                        <a:rPr lang="it-IT" sz="1400" dirty="0" err="1"/>
                        <a:t>level</a:t>
                      </a:r>
                      <a:r>
                        <a:rPr lang="it-IT" sz="1400" dirty="0"/>
                        <a:t> 1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=2)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Dose </a:t>
                      </a:r>
                      <a:r>
                        <a:rPr lang="it-IT" sz="1400" dirty="0" err="1"/>
                        <a:t>level</a:t>
                      </a:r>
                      <a:r>
                        <a:rPr lang="it-IT" sz="1400" dirty="0"/>
                        <a:t> 2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=4)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Dose </a:t>
                      </a:r>
                      <a:r>
                        <a:rPr lang="it-IT" sz="1400" dirty="0" err="1"/>
                        <a:t>level</a:t>
                      </a:r>
                      <a:r>
                        <a:rPr lang="it-IT" sz="1400" dirty="0"/>
                        <a:t> 3</a:t>
                      </a:r>
                    </a:p>
                    <a:p>
                      <a:pPr algn="ctr"/>
                      <a:r>
                        <a:rPr lang="it-IT" sz="1400" dirty="0"/>
                        <a:t>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=8)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Dose </a:t>
                      </a:r>
                      <a:r>
                        <a:rPr lang="it-IT" sz="1400" dirty="0" err="1"/>
                        <a:t>level</a:t>
                      </a:r>
                      <a:r>
                        <a:rPr lang="it-IT" sz="1400" dirty="0"/>
                        <a:t> 4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=3)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6323542"/>
                  </a:ext>
                </a:extLst>
              </a:tr>
              <a:tr h="3565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1x10</a:t>
                      </a:r>
                      <a:r>
                        <a:rPr lang="it-IT" sz="1400" baseline="30000" dirty="0"/>
                        <a:t>5</a:t>
                      </a:r>
                    </a:p>
                    <a:p>
                      <a:pPr algn="ctr"/>
                      <a:r>
                        <a:rPr lang="it-IT" sz="1400" dirty="0" err="1"/>
                        <a:t>cells</a:t>
                      </a:r>
                      <a:r>
                        <a:rPr lang="it-IT" sz="1400" dirty="0"/>
                        <a:t>/kg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3.3x10</a:t>
                      </a:r>
                      <a:r>
                        <a:rPr lang="it-IT" sz="1400" baseline="30000" dirty="0"/>
                        <a:t>5</a:t>
                      </a:r>
                    </a:p>
                    <a:p>
                      <a:pPr algn="ctr"/>
                      <a:r>
                        <a:rPr lang="it-IT" sz="1400" dirty="0" err="1"/>
                        <a:t>cells</a:t>
                      </a:r>
                      <a:r>
                        <a:rPr lang="it-IT" sz="1400" dirty="0"/>
                        <a:t>/kg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1x10</a:t>
                      </a:r>
                      <a:r>
                        <a:rPr lang="it-IT" sz="1400" baseline="30000" dirty="0"/>
                        <a:t>6</a:t>
                      </a:r>
                    </a:p>
                    <a:p>
                      <a:pPr algn="ctr"/>
                      <a:r>
                        <a:rPr lang="it-IT" sz="1400" dirty="0" err="1"/>
                        <a:t>cells</a:t>
                      </a:r>
                      <a:r>
                        <a:rPr lang="it-IT" sz="1400" dirty="0"/>
                        <a:t>/kg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3.3x10</a:t>
                      </a:r>
                      <a:r>
                        <a:rPr lang="it-IT" sz="1400" baseline="30000" dirty="0"/>
                        <a:t>6</a:t>
                      </a:r>
                    </a:p>
                    <a:p>
                      <a:pPr algn="ctr"/>
                      <a:r>
                        <a:rPr lang="it-IT" sz="1400" dirty="0" err="1"/>
                        <a:t>cells</a:t>
                      </a:r>
                      <a:r>
                        <a:rPr lang="it-IT" sz="1400" dirty="0"/>
                        <a:t>/kg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1x10</a:t>
                      </a:r>
                      <a:r>
                        <a:rPr lang="it-IT" sz="1400" baseline="30000" dirty="0"/>
                        <a:t>7</a:t>
                      </a:r>
                    </a:p>
                    <a:p>
                      <a:pPr algn="ctr"/>
                      <a:r>
                        <a:rPr lang="it-IT" sz="1400" dirty="0" err="1"/>
                        <a:t>cells</a:t>
                      </a:r>
                      <a:r>
                        <a:rPr lang="it-IT" sz="1400" dirty="0"/>
                        <a:t>/kg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960359"/>
                  </a:ext>
                </a:extLst>
              </a:tr>
              <a:tr h="209217">
                <a:tc rowSpan="5">
                  <a:txBody>
                    <a:bodyPr/>
                    <a:lstStyle/>
                    <a:p>
                      <a:r>
                        <a:rPr lang="it-IT" sz="1400" dirty="0"/>
                        <a:t>FL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=18)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ORR, 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 (%)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17/18 (94%)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8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755916293"/>
                  </a:ext>
                </a:extLst>
              </a:tr>
              <a:tr h="209217">
                <a:tc vMerge="1">
                  <a:txBody>
                    <a:bodyPr/>
                    <a:lstStyle/>
                    <a:p>
                      <a:endParaRPr lang="it-IT" sz="900" dirty="0"/>
                    </a:p>
                  </a:txBody>
                  <a:tcPr marL="36000" marR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CR, 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 (%)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14/18 (78%)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7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838240897"/>
                  </a:ext>
                </a:extLst>
              </a:tr>
              <a:tr h="209217">
                <a:tc vMerge="1">
                  <a:txBody>
                    <a:bodyPr/>
                    <a:lstStyle/>
                    <a:p>
                      <a:endParaRPr lang="it-IT" sz="900"/>
                    </a:p>
                  </a:txBody>
                  <a:tcPr marL="36000" marR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PR, 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 (%)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3/18 (17%)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46253242"/>
                  </a:ext>
                </a:extLst>
              </a:tr>
              <a:tr h="209217">
                <a:tc vMerge="1">
                  <a:txBody>
                    <a:bodyPr/>
                    <a:lstStyle/>
                    <a:p>
                      <a:endParaRPr lang="it-IT" sz="900"/>
                    </a:p>
                  </a:txBody>
                  <a:tcPr marL="36000" marR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SD, 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 (%)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455513087"/>
                  </a:ext>
                </a:extLst>
              </a:tr>
              <a:tr h="209217">
                <a:tc vMerge="1">
                  <a:txBody>
                    <a:bodyPr/>
                    <a:lstStyle/>
                    <a:p>
                      <a:endParaRPr lang="it-IT" sz="900" dirty="0"/>
                    </a:p>
                  </a:txBody>
                  <a:tcPr marL="36000" marR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PD, 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 (%)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1/18 (5%)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-</a:t>
                      </a:r>
                      <a:endParaRPr lang="it-IT" sz="14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408357181"/>
                  </a:ext>
                </a:extLst>
              </a:tr>
            </a:tbl>
          </a:graphicData>
        </a:graphic>
      </p:graphicFrame>
      <p:grpSp>
        <p:nvGrpSpPr>
          <p:cNvPr id="17" name="Gruppo 16">
            <a:extLst>
              <a:ext uri="{FF2B5EF4-FFF2-40B4-BE49-F238E27FC236}">
                <a16:creationId xmlns:a16="http://schemas.microsoft.com/office/drawing/2014/main" id="{9BE716CA-4CDB-2E48-98E7-5C172DF3391A}"/>
              </a:ext>
            </a:extLst>
          </p:cNvPr>
          <p:cNvGrpSpPr/>
          <p:nvPr/>
        </p:nvGrpSpPr>
        <p:grpSpPr>
          <a:xfrm>
            <a:off x="8429958" y="1682702"/>
            <a:ext cx="3492404" cy="3398372"/>
            <a:chOff x="8463413" y="1695117"/>
            <a:chExt cx="3492404" cy="3398372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B3CD36B5-BBD7-744F-9E6D-C21FB50BF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463413" y="1930352"/>
              <a:ext cx="2127781" cy="3163137"/>
            </a:xfrm>
            <a:prstGeom prst="rect">
              <a:avLst/>
            </a:prstGeom>
            <a:noFill/>
          </p:spPr>
        </p:pic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4C3F7F96-4307-9047-9A85-6B325EB534D0}"/>
                </a:ext>
              </a:extLst>
            </p:cNvPr>
            <p:cNvSpPr txBox="1"/>
            <p:nvPr/>
          </p:nvSpPr>
          <p:spPr>
            <a:xfrm>
              <a:off x="8805963" y="1695117"/>
              <a:ext cx="1442682" cy="415498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algn="ctr"/>
              <a:r>
                <a:rPr lang="en-US" sz="1050" b="1" dirty="0"/>
                <a:t>BEST RESPONSE</a:t>
              </a:r>
            </a:p>
            <a:p>
              <a:pPr algn="ctr"/>
              <a:r>
                <a:rPr lang="en-US" sz="1050" b="1" dirty="0"/>
                <a:t>(n=18)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E8BD56EA-4272-5446-9686-9C6CF9269EC8}"/>
                </a:ext>
              </a:extLst>
            </p:cNvPr>
            <p:cNvSpPr txBox="1"/>
            <p:nvPr/>
          </p:nvSpPr>
          <p:spPr>
            <a:xfrm>
              <a:off x="10513135" y="3480507"/>
              <a:ext cx="1442682" cy="262504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en-US" sz="1100" dirty="0"/>
                <a:t>ORR= 17/18 (94%)</a:t>
              </a:r>
            </a:p>
          </p:txBody>
        </p:sp>
        <p:sp>
          <p:nvSpPr>
            <p:cNvPr id="15" name="Parentesi graffa chiusa 14">
              <a:extLst>
                <a:ext uri="{FF2B5EF4-FFF2-40B4-BE49-F238E27FC236}">
                  <a16:creationId xmlns:a16="http://schemas.microsoft.com/office/drawing/2014/main" id="{5AD0165F-3F4C-7E43-91DE-C513F362673C}"/>
                </a:ext>
              </a:extLst>
            </p:cNvPr>
            <p:cNvSpPr/>
            <p:nvPr/>
          </p:nvSpPr>
          <p:spPr>
            <a:xfrm>
              <a:off x="10136459" y="2520176"/>
              <a:ext cx="289931" cy="218316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10A74B21-0282-8A47-912C-4209A38DF2F2}"/>
              </a:ext>
            </a:extLst>
          </p:cNvPr>
          <p:cNvSpPr txBox="1"/>
          <p:nvPr/>
        </p:nvSpPr>
        <p:spPr>
          <a:xfrm>
            <a:off x="278781" y="1931685"/>
            <a:ext cx="2033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EFFICACY (18 pts)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A31147F-6212-A94E-959E-8B552A44D505}"/>
              </a:ext>
            </a:extLst>
          </p:cNvPr>
          <p:cNvSpPr txBox="1"/>
          <p:nvPr/>
        </p:nvSpPr>
        <p:spPr>
          <a:xfrm>
            <a:off x="637309" y="5286123"/>
            <a:ext cx="10917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Treatment with MB-106, a </a:t>
            </a:r>
            <a:r>
              <a:rPr lang="it-IT" sz="2000" dirty="0" err="1"/>
              <a:t>third</a:t>
            </a:r>
            <a:r>
              <a:rPr lang="it-IT" sz="2000" dirty="0"/>
              <a:t> generation CD20 </a:t>
            </a:r>
            <a:r>
              <a:rPr lang="it-IT" sz="2000" dirty="0" err="1"/>
              <a:t>targeting</a:t>
            </a:r>
            <a:r>
              <a:rPr lang="it-IT" sz="2000" dirty="0"/>
              <a:t> CAR-T, </a:t>
            </a:r>
            <a:r>
              <a:rPr lang="it-IT" sz="2000" dirty="0" err="1"/>
              <a:t>resulted</a:t>
            </a:r>
            <a:r>
              <a:rPr lang="it-IT" sz="2000" dirty="0"/>
              <a:t> in high ORR and CR </a:t>
            </a:r>
            <a:r>
              <a:rPr lang="it-IT" sz="2000" dirty="0" err="1"/>
              <a:t>rates</a:t>
            </a:r>
            <a:r>
              <a:rPr lang="it-IT" sz="2000" dirty="0"/>
              <a:t> and CAR-T </a:t>
            </a:r>
            <a:r>
              <a:rPr lang="it-IT" sz="2000" dirty="0" err="1"/>
              <a:t>persistence</a:t>
            </a:r>
            <a:r>
              <a:rPr lang="it-IT" sz="2000" dirty="0"/>
              <a:t> in FL </a:t>
            </a:r>
            <a:r>
              <a:rPr lang="it-IT" sz="2000" dirty="0" err="1"/>
              <a:t>pts</a:t>
            </a:r>
            <a:r>
              <a:rPr lang="it-IT" sz="2000" dirty="0"/>
              <a:t> and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associated</a:t>
            </a:r>
            <a:r>
              <a:rPr lang="it-IT" sz="2000" dirty="0"/>
              <a:t> with </a:t>
            </a:r>
            <a:r>
              <a:rPr lang="it-IT" sz="2000" dirty="0" err="1"/>
              <a:t>favorable</a:t>
            </a:r>
            <a:r>
              <a:rPr lang="it-IT" sz="2000" dirty="0"/>
              <a:t> </a:t>
            </a:r>
            <a:r>
              <a:rPr lang="it-IT" sz="2000" dirty="0" err="1"/>
              <a:t>safety</a:t>
            </a:r>
            <a:r>
              <a:rPr lang="it-IT" sz="2000" dirty="0"/>
              <a:t> </a:t>
            </a:r>
            <a:r>
              <a:rPr lang="it-IT" sz="2000" dirty="0" err="1"/>
              <a:t>profile</a:t>
            </a:r>
            <a:r>
              <a:rPr lang="it-IT" sz="2000" dirty="0"/>
              <a:t> with no grade 3+ CRS or ICANS </a:t>
            </a:r>
            <a:r>
              <a:rPr lang="it-IT" sz="2000" dirty="0" err="1"/>
              <a:t>occurred</a:t>
            </a:r>
            <a:r>
              <a:rPr lang="it-IT" dirty="0"/>
              <a:t>. 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B9A24758-9C2B-C949-9D11-89D2FC9ACC12}"/>
              </a:ext>
            </a:extLst>
          </p:cNvPr>
          <p:cNvSpPr/>
          <p:nvPr/>
        </p:nvSpPr>
        <p:spPr>
          <a:xfrm>
            <a:off x="651164" y="5287114"/>
            <a:ext cx="10889673" cy="10242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47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1. A MATCHED COMPARISON OF TISAGENLECLEUCEL AND AXICABTAGENE CILOLEUCEL CAR T- CELLS IN RELAPSED OR REFRACTORY DIFFUSE LARGE B-CELL LYMPHOMA: A REAL-LIFE LYSA STUDY FROM THE FRENCH DESCAR-T REGISTRY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A3BB82-081C-4146-93F9-DEEB64BBB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0124"/>
            <a:ext cx="10515600" cy="45268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200" dirty="0"/>
              <a:t> </a:t>
            </a:r>
          </a:p>
          <a:p>
            <a:endParaRPr lang="it-IT" dirty="0"/>
          </a:p>
          <a:p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S260 (oral presentation), </a:t>
            </a:r>
            <a:r>
              <a:rPr lang="en-GB" sz="1600" dirty="0" err="1"/>
              <a:t>Bachy</a:t>
            </a:r>
            <a:r>
              <a:rPr lang="en-GB" sz="1600" dirty="0"/>
              <a:t> E. et al. EHA 2022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7F55E25-5EF1-114A-AC6E-72B76BE81560}"/>
              </a:ext>
            </a:extLst>
          </p:cNvPr>
          <p:cNvSpPr txBox="1"/>
          <p:nvPr/>
        </p:nvSpPr>
        <p:spPr>
          <a:xfrm>
            <a:off x="519165" y="1850776"/>
            <a:ext cx="1115367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RESULTS:</a:t>
            </a:r>
          </a:p>
          <a:p>
            <a:r>
              <a:rPr lang="it-IT" dirty="0"/>
              <a:t>In the 1:1 </a:t>
            </a:r>
            <a:r>
              <a:rPr lang="it-IT" dirty="0" err="1"/>
              <a:t>matched</a:t>
            </a:r>
            <a:r>
              <a:rPr lang="it-IT" dirty="0"/>
              <a:t> </a:t>
            </a:r>
            <a:r>
              <a:rPr lang="it-IT" dirty="0" err="1"/>
              <a:t>population</a:t>
            </a:r>
            <a:r>
              <a:rPr lang="it-IT" dirty="0"/>
              <a:t> (</a:t>
            </a:r>
            <a:r>
              <a:rPr lang="it-IT" dirty="0" err="1"/>
              <a:t>N</a:t>
            </a:r>
            <a:r>
              <a:rPr lang="it-IT" dirty="0"/>
              <a:t>=418, 209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with </a:t>
            </a:r>
            <a:r>
              <a:rPr lang="it-IT" dirty="0" err="1"/>
              <a:t>tisa-cel</a:t>
            </a:r>
            <a:r>
              <a:rPr lang="it-IT" dirty="0"/>
              <a:t> and 209 with </a:t>
            </a:r>
            <a:r>
              <a:rPr lang="it-IT" dirty="0" err="1"/>
              <a:t>axi-cel</a:t>
            </a:r>
            <a:r>
              <a:rPr lang="it-IT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best ORR: 66% vs 80% for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with </a:t>
            </a:r>
            <a:r>
              <a:rPr lang="it-IT" dirty="0" err="1"/>
              <a:t>tisa-cel</a:t>
            </a:r>
            <a:r>
              <a:rPr lang="it-IT" dirty="0"/>
              <a:t> vs </a:t>
            </a:r>
            <a:r>
              <a:rPr lang="it-IT" dirty="0" err="1"/>
              <a:t>axi-cel</a:t>
            </a:r>
            <a:r>
              <a:rPr lang="it-IT" dirty="0"/>
              <a:t> (</a:t>
            </a:r>
            <a:r>
              <a:rPr lang="it-IT" dirty="0" err="1"/>
              <a:t>P</a:t>
            </a:r>
            <a:r>
              <a:rPr lang="it-IT" dirty="0"/>
              <a:t>&lt;0.001)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CRR: 42% vs 60% for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with </a:t>
            </a:r>
            <a:r>
              <a:rPr lang="it-IT" dirty="0" err="1"/>
              <a:t>tisa-cel</a:t>
            </a:r>
            <a:r>
              <a:rPr lang="it-IT" dirty="0"/>
              <a:t> vs </a:t>
            </a:r>
            <a:r>
              <a:rPr lang="it-IT" dirty="0" err="1"/>
              <a:t>axi-cel</a:t>
            </a:r>
            <a:r>
              <a:rPr lang="it-IT" dirty="0"/>
              <a:t> (</a:t>
            </a:r>
            <a:r>
              <a:rPr lang="it-IT" dirty="0" err="1"/>
              <a:t>P</a:t>
            </a:r>
            <a:r>
              <a:rPr lang="it-IT" dirty="0"/>
              <a:t>&lt;0.001) </a:t>
            </a:r>
          </a:p>
          <a:p>
            <a:endParaRPr lang="it-IT" dirty="0"/>
          </a:p>
          <a:p>
            <a:r>
              <a:rPr lang="it-IT" dirty="0" err="1"/>
              <a:t>After</a:t>
            </a:r>
            <a:r>
              <a:rPr lang="it-IT" dirty="0"/>
              <a:t> a </a:t>
            </a:r>
            <a:r>
              <a:rPr lang="it-IT" dirty="0" err="1"/>
              <a:t>median</a:t>
            </a:r>
            <a:r>
              <a:rPr lang="it-IT" dirty="0"/>
              <a:t> FU of 11.7 </a:t>
            </a:r>
            <a:r>
              <a:rPr lang="it-IT" dirty="0" err="1"/>
              <a:t>months</a:t>
            </a:r>
            <a:r>
              <a:rPr lang="it-IT" dirty="0"/>
              <a:t> (95% CI, 10.5-12.0 </a:t>
            </a:r>
            <a:r>
              <a:rPr lang="it-IT" dirty="0" err="1"/>
              <a:t>months</a:t>
            </a:r>
            <a:r>
              <a:rPr lang="it-IT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1-yr PFS </a:t>
            </a:r>
            <a:r>
              <a:rPr lang="it-IT" dirty="0" err="1"/>
              <a:t>was</a:t>
            </a:r>
            <a:r>
              <a:rPr lang="it-IT" dirty="0"/>
              <a:t> 33% vs 47% for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with </a:t>
            </a:r>
            <a:r>
              <a:rPr lang="it-IT" dirty="0" err="1"/>
              <a:t>tisa-cel</a:t>
            </a:r>
            <a:r>
              <a:rPr lang="it-IT" dirty="0"/>
              <a:t> vs </a:t>
            </a:r>
            <a:r>
              <a:rPr lang="it-IT" dirty="0" err="1"/>
              <a:t>axi-cel</a:t>
            </a:r>
            <a:r>
              <a:rPr lang="it-IT" dirty="0"/>
              <a:t> (HR=1.65, 95% CI 1.26-2.18, </a:t>
            </a:r>
            <a:r>
              <a:rPr lang="it-IT" dirty="0" err="1"/>
              <a:t>P</a:t>
            </a:r>
            <a:r>
              <a:rPr lang="it-IT" dirty="0"/>
              <a:t>=0.0003).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1-yr OS </a:t>
            </a:r>
            <a:r>
              <a:rPr lang="it-IT" dirty="0" err="1"/>
              <a:t>was</a:t>
            </a:r>
            <a:r>
              <a:rPr lang="it-IT" dirty="0"/>
              <a:t> 49%  vs 63% for </a:t>
            </a:r>
            <a:r>
              <a:rPr lang="it-IT" dirty="0" err="1"/>
              <a:t>pts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with </a:t>
            </a:r>
            <a:r>
              <a:rPr lang="it-IT" dirty="0" err="1"/>
              <a:t>tisa-cel</a:t>
            </a:r>
            <a:r>
              <a:rPr lang="it-IT" dirty="0"/>
              <a:t> vs </a:t>
            </a:r>
            <a:r>
              <a:rPr lang="it-IT" dirty="0" err="1"/>
              <a:t>axi-cel</a:t>
            </a:r>
            <a:r>
              <a:rPr lang="it-IT" dirty="0"/>
              <a:t> (HR=1.58, 95% CI, 1.13-2.21; </a:t>
            </a:r>
            <a:r>
              <a:rPr lang="it-IT" dirty="0" err="1"/>
              <a:t>P</a:t>
            </a:r>
            <a:r>
              <a:rPr lang="it-IT" dirty="0"/>
              <a:t>=0.0072)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/>
          </a:p>
          <a:p>
            <a:r>
              <a:rPr lang="it-IT" sz="2000" b="1" dirty="0"/>
              <a:t>TOXICITY: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Grade 1-2 CRS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significantly</a:t>
            </a:r>
            <a:r>
              <a:rPr lang="it-IT" dirty="0"/>
              <a:t> more </a:t>
            </a:r>
            <a:r>
              <a:rPr lang="it-IT" dirty="0" err="1"/>
              <a:t>frequent</a:t>
            </a:r>
            <a:r>
              <a:rPr lang="it-IT" dirty="0"/>
              <a:t> with </a:t>
            </a:r>
            <a:r>
              <a:rPr lang="it-IT" dirty="0" err="1"/>
              <a:t>axi-cel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tisa-cel</a:t>
            </a:r>
            <a:r>
              <a:rPr lang="it-IT" dirty="0"/>
              <a:t> (</a:t>
            </a:r>
            <a:r>
              <a:rPr lang="it-IT" dirty="0" err="1"/>
              <a:t>P</a:t>
            </a:r>
            <a:r>
              <a:rPr lang="it-IT" dirty="0"/>
              <a:t>=0.004)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No </a:t>
            </a:r>
            <a:r>
              <a:rPr lang="it-IT" dirty="0" err="1"/>
              <a:t>significant</a:t>
            </a:r>
            <a:r>
              <a:rPr lang="it-IT" dirty="0"/>
              <a:t> </a:t>
            </a:r>
            <a:r>
              <a:rPr lang="it-IT" dirty="0" err="1"/>
              <a:t>difference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observed</a:t>
            </a:r>
            <a:r>
              <a:rPr lang="it-IT" dirty="0"/>
              <a:t> for grade 3 or more CRS (9% vs 5% for </a:t>
            </a:r>
            <a:r>
              <a:rPr lang="it-IT" dirty="0" err="1"/>
              <a:t>tisa-cel</a:t>
            </a:r>
            <a:r>
              <a:rPr lang="it-IT" dirty="0"/>
              <a:t> and </a:t>
            </a:r>
            <a:r>
              <a:rPr lang="it-IT" dirty="0" err="1"/>
              <a:t>axi-cel</a:t>
            </a:r>
            <a:r>
              <a:rPr lang="it-IT" dirty="0"/>
              <a:t>, </a:t>
            </a:r>
            <a:r>
              <a:rPr lang="it-IT" dirty="0" err="1"/>
              <a:t>respectively</a:t>
            </a:r>
            <a:r>
              <a:rPr lang="it-IT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Both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grades</a:t>
            </a:r>
            <a:r>
              <a:rPr lang="it-IT" dirty="0"/>
              <a:t> and severe (grade ≥3) ICANS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significantly</a:t>
            </a:r>
            <a:r>
              <a:rPr lang="it-IT" dirty="0"/>
              <a:t> more </a:t>
            </a:r>
            <a:r>
              <a:rPr lang="it-IT" dirty="0" err="1"/>
              <a:t>frequent</a:t>
            </a:r>
            <a:r>
              <a:rPr lang="it-IT" dirty="0"/>
              <a:t> with </a:t>
            </a:r>
            <a:r>
              <a:rPr lang="it-IT" dirty="0" err="1"/>
              <a:t>axi-cel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tisa-cel</a:t>
            </a:r>
            <a:r>
              <a:rPr lang="it-IT" dirty="0"/>
              <a:t> (</a:t>
            </a:r>
            <a:r>
              <a:rPr lang="it-IT" dirty="0" err="1"/>
              <a:t>all</a:t>
            </a:r>
            <a:r>
              <a:rPr lang="it-IT" dirty="0"/>
              <a:t> grade: 48% vs 22%  for </a:t>
            </a:r>
            <a:r>
              <a:rPr lang="it-IT" dirty="0" err="1"/>
              <a:t>axi-cel</a:t>
            </a:r>
            <a:r>
              <a:rPr lang="it-IT" dirty="0"/>
              <a:t> vs </a:t>
            </a:r>
            <a:r>
              <a:rPr lang="it-IT" dirty="0" err="1"/>
              <a:t>tisa-cel</a:t>
            </a:r>
            <a:r>
              <a:rPr lang="it-IT" dirty="0"/>
              <a:t>, grade ≥3: 14% vs 3% for </a:t>
            </a:r>
            <a:r>
              <a:rPr lang="it-IT" dirty="0" err="1"/>
              <a:t>axi-cel</a:t>
            </a:r>
            <a:r>
              <a:rPr lang="it-IT" dirty="0"/>
              <a:t> vs </a:t>
            </a:r>
            <a:r>
              <a:rPr lang="it-IT" dirty="0" err="1"/>
              <a:t>tisa-cel</a:t>
            </a:r>
            <a:r>
              <a:rPr lang="it-IT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0445476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325563"/>
          </a:xfrm>
        </p:spPr>
        <p:txBody>
          <a:bodyPr anchor="ctr">
            <a:normAutofit fontScale="90000"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2</a:t>
            </a:r>
            <a:r>
              <a:rPr lang="it-IT" sz="2400" b="1" dirty="0">
                <a:solidFill>
                  <a:srgbClr val="002060"/>
                </a:solidFill>
              </a:rPr>
              <a:t>. </a:t>
            </a:r>
            <a:r>
              <a:rPr lang="it-IT" sz="3100" b="1" dirty="0">
                <a:solidFill>
                  <a:srgbClr val="002060"/>
                </a:solidFill>
              </a:rPr>
              <a:t>COMPARATIVE EFFICACY AND SAFETY OF TISAGENLECLEUCEL AND AXICABTAGENE CILOLEUCEL IN RELAPSED/REFRACTORY FOLLICULAR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P1111 (poster presentation),Dickinson M.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414717-A35D-D945-A3B2-DAA4ADC2C075}"/>
              </a:ext>
            </a:extLst>
          </p:cNvPr>
          <p:cNvSpPr txBox="1"/>
          <p:nvPr/>
        </p:nvSpPr>
        <p:spPr>
          <a:xfrm>
            <a:off x="472966" y="1739590"/>
            <a:ext cx="11418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Aim: </a:t>
            </a:r>
            <a:r>
              <a:rPr lang="it-IT" dirty="0"/>
              <a:t>To compare the </a:t>
            </a:r>
            <a:r>
              <a:rPr lang="it-IT" dirty="0" err="1"/>
              <a:t>efficacy</a:t>
            </a:r>
            <a:r>
              <a:rPr lang="it-IT" dirty="0"/>
              <a:t> and </a:t>
            </a:r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outcomes</a:t>
            </a:r>
            <a:r>
              <a:rPr lang="it-IT" dirty="0"/>
              <a:t> of </a:t>
            </a:r>
            <a:r>
              <a:rPr lang="it-IT" dirty="0" err="1"/>
              <a:t>tisa-cel</a:t>
            </a:r>
            <a:r>
              <a:rPr lang="it-IT" dirty="0"/>
              <a:t> and </a:t>
            </a:r>
            <a:r>
              <a:rPr lang="it-IT" dirty="0" err="1"/>
              <a:t>axi-cel</a:t>
            </a:r>
            <a:r>
              <a:rPr lang="it-IT" dirty="0"/>
              <a:t> in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FL </a:t>
            </a:r>
            <a:r>
              <a:rPr lang="it-IT" dirty="0" err="1"/>
              <a:t>using</a:t>
            </a:r>
            <a:r>
              <a:rPr lang="it-IT" dirty="0"/>
              <a:t> </a:t>
            </a:r>
            <a:r>
              <a:rPr lang="it-IT" dirty="0" err="1"/>
              <a:t>matching-adjusted</a:t>
            </a:r>
            <a:r>
              <a:rPr lang="it-IT" dirty="0"/>
              <a:t> </a:t>
            </a:r>
            <a:r>
              <a:rPr lang="it-IT" dirty="0" err="1"/>
              <a:t>indirect</a:t>
            </a:r>
            <a:r>
              <a:rPr lang="it-IT" dirty="0"/>
              <a:t> </a:t>
            </a:r>
            <a:r>
              <a:rPr lang="it-IT" dirty="0" err="1"/>
              <a:t>comparison</a:t>
            </a:r>
            <a:r>
              <a:rPr lang="it-IT" dirty="0"/>
              <a:t> (MAIC).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F9FA028-EB10-3D47-BD5F-9403EF6865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2" r="2186"/>
          <a:stretch/>
        </p:blipFill>
        <p:spPr>
          <a:xfrm>
            <a:off x="673687" y="2796401"/>
            <a:ext cx="5083907" cy="211013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DAC13BD-2B22-BE4C-9C24-8A977DB9F5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13"/>
          <a:stretch/>
        </p:blipFill>
        <p:spPr>
          <a:xfrm>
            <a:off x="6567293" y="2243704"/>
            <a:ext cx="4260541" cy="3130224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1C63F7B-B96E-0A47-9CBE-4181902DE4B5}"/>
              </a:ext>
            </a:extLst>
          </p:cNvPr>
          <p:cNvSpPr txBox="1"/>
          <p:nvPr/>
        </p:nvSpPr>
        <p:spPr>
          <a:xfrm>
            <a:off x="472967" y="5518378"/>
            <a:ext cx="1141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The MAIC </a:t>
            </a:r>
            <a:r>
              <a:rPr lang="it-IT" dirty="0" err="1"/>
              <a:t>results</a:t>
            </a:r>
            <a:r>
              <a:rPr lang="it-IT" dirty="0"/>
              <a:t> </a:t>
            </a:r>
            <a:r>
              <a:rPr lang="it-IT" dirty="0" err="1"/>
              <a:t>indicated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tisa-cel</a:t>
            </a:r>
            <a:r>
              <a:rPr lang="it-IT" dirty="0"/>
              <a:t> and </a:t>
            </a:r>
            <a:r>
              <a:rPr lang="it-IT" dirty="0" err="1"/>
              <a:t>axi-cel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comparable</a:t>
            </a:r>
            <a:r>
              <a:rPr lang="it-IT" dirty="0"/>
              <a:t> in </a:t>
            </a:r>
            <a:r>
              <a:rPr lang="it-IT" dirty="0" err="1"/>
              <a:t>response</a:t>
            </a:r>
            <a:r>
              <a:rPr lang="it-IT" dirty="0"/>
              <a:t> </a:t>
            </a:r>
            <a:r>
              <a:rPr lang="it-IT" dirty="0" err="1"/>
              <a:t>rates</a:t>
            </a:r>
            <a:r>
              <a:rPr lang="it-IT" dirty="0"/>
              <a:t> and PFS, </a:t>
            </a:r>
            <a:r>
              <a:rPr lang="it-IT" dirty="0" err="1"/>
              <a:t>while</a:t>
            </a:r>
            <a:r>
              <a:rPr lang="it-IT" dirty="0"/>
              <a:t> </a:t>
            </a:r>
            <a:r>
              <a:rPr lang="it-IT" dirty="0" err="1"/>
              <a:t>tisa-cel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associated</a:t>
            </a:r>
            <a:r>
              <a:rPr lang="it-IT" dirty="0"/>
              <a:t> with </a:t>
            </a:r>
            <a:r>
              <a:rPr lang="it-IT" dirty="0" err="1"/>
              <a:t>better</a:t>
            </a:r>
            <a:r>
              <a:rPr lang="it-IT" dirty="0"/>
              <a:t> </a:t>
            </a:r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outcomes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axi-cel</a:t>
            </a:r>
            <a:r>
              <a:rPr lang="it-IT" dirty="0"/>
              <a:t>. </a:t>
            </a: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 </a:t>
            </a:r>
            <a:r>
              <a:rPr lang="it-IT" dirty="0" err="1"/>
              <a:t>confirm</a:t>
            </a:r>
            <a:r>
              <a:rPr lang="it-IT" dirty="0"/>
              <a:t> and </a:t>
            </a:r>
            <a:r>
              <a:rPr lang="it-IT" dirty="0" err="1"/>
              <a:t>reinforce</a:t>
            </a:r>
            <a:r>
              <a:rPr lang="it-IT" dirty="0"/>
              <a:t> the </a:t>
            </a:r>
            <a:r>
              <a:rPr lang="it-IT" dirty="0" err="1"/>
              <a:t>relevance</a:t>
            </a:r>
            <a:r>
              <a:rPr lang="it-IT" dirty="0"/>
              <a:t> of CAR-T </a:t>
            </a:r>
            <a:r>
              <a:rPr lang="it-IT" dirty="0" err="1"/>
              <a:t>therapies</a:t>
            </a:r>
            <a:r>
              <a:rPr lang="it-IT" dirty="0"/>
              <a:t> for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FL. 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52AD274-B4C3-F94C-B21E-A63CB1AE5612}"/>
              </a:ext>
            </a:extLst>
          </p:cNvPr>
          <p:cNvSpPr txBox="1"/>
          <p:nvPr/>
        </p:nvSpPr>
        <p:spPr>
          <a:xfrm>
            <a:off x="578940" y="4848432"/>
            <a:ext cx="19607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IPD: individual-level patient data</a:t>
            </a:r>
          </a:p>
        </p:txBody>
      </p:sp>
    </p:spTree>
    <p:extLst>
      <p:ext uri="{BB962C8B-B14F-4D97-AF65-F5344CB8AC3E}">
        <p14:creationId xmlns:p14="http://schemas.microsoft.com/office/powerpoint/2010/main" val="40063163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5" y="260025"/>
            <a:ext cx="11291571" cy="1325563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3. BREXUCABTAGENE AUTOLEUCEL FOR RELAPSED/REFRACTORY MANTLE CELL LYMPHOMA IN ROUTINE PRACTICE: UPDATED REPORT FROM THE US LYMPHOMA CAR T CONSORTIUM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P1155 (poster presentation), Wang Y. et al. EHA 2022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2F678DFB-D627-204B-B91E-422AAA1D2CD0}"/>
              </a:ext>
            </a:extLst>
          </p:cNvPr>
          <p:cNvGrpSpPr/>
          <p:nvPr/>
        </p:nvGrpSpPr>
        <p:grpSpPr>
          <a:xfrm>
            <a:off x="724840" y="1969316"/>
            <a:ext cx="4882087" cy="2120121"/>
            <a:chOff x="527991" y="1237037"/>
            <a:chExt cx="4882087" cy="2120121"/>
          </a:xfrm>
        </p:grpSpPr>
        <p:sp>
          <p:nvSpPr>
            <p:cNvPr id="12" name="Rettangolo con angoli arrotondati 2">
              <a:extLst>
                <a:ext uri="{FF2B5EF4-FFF2-40B4-BE49-F238E27FC236}">
                  <a16:creationId xmlns:a16="http://schemas.microsoft.com/office/drawing/2014/main" id="{D14D7258-036C-CE46-84CC-1536AFBA0349}"/>
                </a:ext>
              </a:extLst>
            </p:cNvPr>
            <p:cNvSpPr/>
            <p:nvPr/>
          </p:nvSpPr>
          <p:spPr bwMode="auto">
            <a:xfrm>
              <a:off x="527991" y="1257756"/>
              <a:ext cx="2223083" cy="466926"/>
            </a:xfrm>
            <a:prstGeom prst="roundRect">
              <a:avLst/>
            </a:prstGeom>
            <a:solidFill>
              <a:schemeClr val="bg1">
                <a:alpha val="10000"/>
              </a:schemeClr>
            </a:solidFill>
            <a:ln w="50800" cap="sq" cmpd="sng" algn="ctr">
              <a:noFill/>
              <a:prstDash val="solid"/>
              <a:miter lim="800000"/>
              <a:headEnd type="triangle" w="med" len="sm"/>
              <a:tailEnd type="triangle" w="med" len="sm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189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underwent</a:t>
              </a: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leukapheresis</a:t>
              </a:r>
              <a:endParaRPr kumimoji="0" lang="it-IT" sz="10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ＭＳ Ｐゴシック" pitchFamily="-65" charset="-128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(8/18/20–12/31/21)</a:t>
              </a:r>
              <a:endParaRPr kumimoji="0" lang="it-IT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ＭＳ Ｐゴシック" pitchFamily="-65" charset="-128"/>
              </a:endParaRPr>
            </a:p>
          </p:txBody>
        </p:sp>
        <p:sp>
          <p:nvSpPr>
            <p:cNvPr id="13" name="Rettangolo con angoli arrotondati 7">
              <a:extLst>
                <a:ext uri="{FF2B5EF4-FFF2-40B4-BE49-F238E27FC236}">
                  <a16:creationId xmlns:a16="http://schemas.microsoft.com/office/drawing/2014/main" id="{65D43653-5E0D-AA4F-B714-E79CC4786975}"/>
                </a:ext>
              </a:extLst>
            </p:cNvPr>
            <p:cNvSpPr/>
            <p:nvPr/>
          </p:nvSpPr>
          <p:spPr bwMode="auto">
            <a:xfrm>
              <a:off x="527991" y="2426513"/>
              <a:ext cx="2223083" cy="930645"/>
            </a:xfrm>
            <a:prstGeom prst="roundRect">
              <a:avLst>
                <a:gd name="adj" fmla="val 13061"/>
              </a:avLst>
            </a:prstGeom>
            <a:solidFill>
              <a:schemeClr val="bg1">
                <a:alpha val="10000"/>
              </a:schemeClr>
            </a:solidFill>
            <a:ln w="50800" cap="sq" cmpd="sng" algn="ctr">
              <a:noFill/>
              <a:prstDash val="solid"/>
              <a:miter lim="800000"/>
              <a:headEnd type="triangle" w="med" len="sm"/>
              <a:tailEnd type="triangle" w="med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167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received</a:t>
              </a: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CAR-T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infusion</a:t>
              </a:r>
              <a:endParaRPr kumimoji="0" lang="it-IT" sz="10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ＭＳ Ｐゴシック" pitchFamily="-65" charset="-128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Standard of care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=159)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Expanded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access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program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=2)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Single case IND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=6)</a:t>
              </a:r>
            </a:p>
          </p:txBody>
        </p:sp>
        <p:sp>
          <p:nvSpPr>
            <p:cNvPr id="16" name="Rettangolo con angoli arrotondati 8">
              <a:extLst>
                <a:ext uri="{FF2B5EF4-FFF2-40B4-BE49-F238E27FC236}">
                  <a16:creationId xmlns:a16="http://schemas.microsoft.com/office/drawing/2014/main" id="{41DC2E51-C1CA-E146-8E83-6F9D922E2EBC}"/>
                </a:ext>
              </a:extLst>
            </p:cNvPr>
            <p:cNvSpPr/>
            <p:nvPr/>
          </p:nvSpPr>
          <p:spPr bwMode="auto">
            <a:xfrm>
              <a:off x="3052772" y="1335052"/>
              <a:ext cx="2357306" cy="1406126"/>
            </a:xfrm>
            <a:prstGeom prst="roundRect">
              <a:avLst>
                <a:gd name="adj" fmla="val 8288"/>
              </a:avLst>
            </a:prstGeom>
            <a:solidFill>
              <a:schemeClr val="bg1">
                <a:alpha val="10000"/>
              </a:schemeClr>
            </a:solidFill>
            <a:ln w="50800" cap="sq" cmpd="sng" algn="ctr">
              <a:noFill/>
              <a:prstDash val="solid"/>
              <a:miter lim="800000"/>
              <a:headEnd type="triangle" w="med" len="sm"/>
              <a:tailEnd type="triangle" w="med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22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did</a:t>
              </a: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not</a:t>
              </a: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receive</a:t>
              </a:r>
              <a:r>
                <a:rPr kumimoji="0" lang="it-IT" sz="105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CAR-T </a:t>
              </a:r>
              <a:r>
                <a:rPr kumimoji="0" lang="it-IT" sz="105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infusion</a:t>
              </a:r>
              <a:endParaRPr kumimoji="0" lang="it-IT" sz="10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ＭＳ Ｐゴシック" pitchFamily="-65" charset="-128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CR to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bridging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therapy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=1)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Manufacture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failure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=7)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Organ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dysfunction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=2)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Disease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progression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=5)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Death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=6)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8555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Patient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declined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 (</a:t>
              </a:r>
              <a:r>
                <a:rPr kumimoji="0" lang="it-IT" sz="105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n</a:t>
              </a:r>
              <a:r>
                <a:rPr kumimoji="0" lang="it-IT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ＭＳ Ｐゴシック" pitchFamily="-65" charset="-128"/>
                </a:rPr>
                <a:t>=1)</a:t>
              </a:r>
            </a:p>
          </p:txBody>
        </p:sp>
        <p:cxnSp>
          <p:nvCxnSpPr>
            <p:cNvPr id="17" name="Connettore 2 16">
              <a:extLst>
                <a:ext uri="{FF2B5EF4-FFF2-40B4-BE49-F238E27FC236}">
                  <a16:creationId xmlns:a16="http://schemas.microsoft.com/office/drawing/2014/main" id="{984C3F50-F628-9B41-A84F-629790949143}"/>
                </a:ext>
              </a:extLst>
            </p:cNvPr>
            <p:cNvCxnSpPr>
              <a:stCxn id="12" idx="2"/>
              <a:endCxn id="13" idx="0"/>
            </p:cNvCxnSpPr>
            <p:nvPr/>
          </p:nvCxnSpPr>
          <p:spPr>
            <a:xfrm>
              <a:off x="1639533" y="1724682"/>
              <a:ext cx="0" cy="701831"/>
            </a:xfrm>
            <a:prstGeom prst="straightConnector1">
              <a:avLst/>
            </a:prstGeom>
            <a:noFill/>
            <a:ln w="12700" cap="sq" cmpd="sng" algn="ctr">
              <a:solidFill>
                <a:srgbClr val="002060"/>
              </a:solidFill>
              <a:prstDash val="solid"/>
              <a:miter lim="800000"/>
              <a:headEnd type="none" w="med" len="med"/>
              <a:tailEnd type="arrow" w="lg" len="med"/>
            </a:ln>
          </p:spPr>
        </p:cxnSp>
        <p:cxnSp>
          <p:nvCxnSpPr>
            <p:cNvPr id="18" name="Connettore 2 17">
              <a:extLst>
                <a:ext uri="{FF2B5EF4-FFF2-40B4-BE49-F238E27FC236}">
                  <a16:creationId xmlns:a16="http://schemas.microsoft.com/office/drawing/2014/main" id="{B2F52F33-270F-F54A-AFF0-CFE160232890}"/>
                </a:ext>
              </a:extLst>
            </p:cNvPr>
            <p:cNvCxnSpPr>
              <a:cxnSpLocks/>
            </p:cNvCxnSpPr>
            <p:nvPr/>
          </p:nvCxnSpPr>
          <p:spPr>
            <a:xfrm>
              <a:off x="1672985" y="2038115"/>
              <a:ext cx="1312879" cy="0"/>
            </a:xfrm>
            <a:prstGeom prst="straightConnector1">
              <a:avLst/>
            </a:prstGeom>
            <a:noFill/>
            <a:ln w="12700" cap="sq" cmpd="sng" algn="ctr">
              <a:solidFill>
                <a:srgbClr val="002060"/>
              </a:solidFill>
              <a:prstDash val="solid"/>
              <a:miter lim="800000"/>
              <a:headEnd type="none" w="med" len="med"/>
              <a:tailEnd type="arrow" w="lg" len="med"/>
            </a:ln>
          </p:spPr>
        </p:cxn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23AB601-8B47-6643-A17B-E6C73A6EC03C}"/>
                </a:ext>
              </a:extLst>
            </p:cNvPr>
            <p:cNvSpPr/>
            <p:nvPr/>
          </p:nvSpPr>
          <p:spPr>
            <a:xfrm>
              <a:off x="3052772" y="1335052"/>
              <a:ext cx="2087940" cy="1406126"/>
            </a:xfrm>
            <a:prstGeom prst="rect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943139D-E049-8B44-B54B-01BED697EE92}"/>
                </a:ext>
              </a:extLst>
            </p:cNvPr>
            <p:cNvSpPr/>
            <p:nvPr/>
          </p:nvSpPr>
          <p:spPr>
            <a:xfrm>
              <a:off x="595562" y="2482268"/>
              <a:ext cx="2087940" cy="874890"/>
            </a:xfrm>
            <a:prstGeom prst="rect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FF4F333B-5321-8142-BA1C-FBA79CAD3EBB}"/>
                </a:ext>
              </a:extLst>
            </p:cNvPr>
            <p:cNvSpPr/>
            <p:nvPr/>
          </p:nvSpPr>
          <p:spPr>
            <a:xfrm>
              <a:off x="595562" y="1237037"/>
              <a:ext cx="2087940" cy="466926"/>
            </a:xfrm>
            <a:prstGeom prst="rect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8A8BAB9A-D678-2B44-8F05-07DD08349462}"/>
              </a:ext>
            </a:extLst>
          </p:cNvPr>
          <p:cNvGrpSpPr>
            <a:grpSpLocks noChangeAspect="1"/>
          </p:cNvGrpSpPr>
          <p:nvPr/>
        </p:nvGrpSpPr>
        <p:grpSpPr>
          <a:xfrm>
            <a:off x="5929497" y="1377647"/>
            <a:ext cx="2736000" cy="3069080"/>
            <a:chOff x="5421961" y="2096431"/>
            <a:chExt cx="2527300" cy="2824840"/>
          </a:xfrm>
        </p:grpSpPr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65A6F931-31AF-434E-BE35-F261E345C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1961" y="2381271"/>
              <a:ext cx="2527300" cy="254000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95000"/>
              </a:schemeClr>
            </a:solidFill>
          </p:spPr>
        </p:pic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06C610A9-3ABB-4843-B1A7-3BB6C0A77A8D}"/>
                </a:ext>
              </a:extLst>
            </p:cNvPr>
            <p:cNvSpPr txBox="1"/>
            <p:nvPr/>
          </p:nvSpPr>
          <p:spPr>
            <a:xfrm>
              <a:off x="5421961" y="2096431"/>
              <a:ext cx="24804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/>
                <a:t>Best response (159)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C4F64BDD-3892-7F44-BA9E-52E070C6F843}"/>
                </a:ext>
              </a:extLst>
            </p:cNvPr>
            <p:cNvSpPr txBox="1"/>
            <p:nvPr/>
          </p:nvSpPr>
          <p:spPr>
            <a:xfrm>
              <a:off x="7283312" y="2814160"/>
              <a:ext cx="489344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CR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E993D18-9E20-7447-A3A4-F60F8AC7D573}"/>
                </a:ext>
              </a:extLst>
            </p:cNvPr>
            <p:cNvSpPr/>
            <p:nvPr/>
          </p:nvSpPr>
          <p:spPr bwMode="auto">
            <a:xfrm>
              <a:off x="7191288" y="2870552"/>
              <a:ext cx="103108" cy="103108"/>
            </a:xfrm>
            <a:prstGeom prst="rect">
              <a:avLst/>
            </a:prstGeom>
            <a:solidFill>
              <a:srgbClr val="925357"/>
            </a:solidFill>
            <a:ln w="50800" cap="sq" cmpd="sng" algn="ctr">
              <a:noFill/>
              <a:prstDash val="solid"/>
              <a:miter lim="800000"/>
              <a:headEnd type="triangle" w="med" len="sm"/>
              <a:tailEnd type="triangle" w="med" len="sm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65" charset="0"/>
                <a:ea typeface="+mn-ea"/>
                <a:cs typeface="ＭＳ Ｐゴシック" pitchFamily="-65" charset="-128"/>
              </a:endParaRP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1698C57C-D69B-7E4D-BAEF-2C18471FF239}"/>
                </a:ext>
              </a:extLst>
            </p:cNvPr>
            <p:cNvSpPr txBox="1"/>
            <p:nvPr/>
          </p:nvSpPr>
          <p:spPr>
            <a:xfrm>
              <a:off x="7283311" y="2968539"/>
              <a:ext cx="397321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PR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77C88134-B43C-C746-A1CE-E2C187ED9CD3}"/>
                </a:ext>
              </a:extLst>
            </p:cNvPr>
            <p:cNvSpPr/>
            <p:nvPr/>
          </p:nvSpPr>
          <p:spPr bwMode="auto">
            <a:xfrm>
              <a:off x="7191288" y="3024931"/>
              <a:ext cx="103108" cy="103108"/>
            </a:xfrm>
            <a:prstGeom prst="rect">
              <a:avLst/>
            </a:prstGeom>
            <a:solidFill>
              <a:srgbClr val="E85550"/>
            </a:solidFill>
            <a:ln w="50800" cap="sq" cmpd="sng" algn="ctr">
              <a:noFill/>
              <a:prstDash val="solid"/>
              <a:miter lim="800000"/>
              <a:headEnd type="triangle" w="med" len="sm"/>
              <a:tailEnd type="triangle" w="med" len="sm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65" charset="0"/>
                <a:ea typeface="+mn-ea"/>
                <a:cs typeface="ＭＳ Ｐゴシック" pitchFamily="-65" charset="-128"/>
              </a:endParaRPr>
            </a:p>
          </p:txBody>
        </p:sp>
      </p:grpSp>
      <p:graphicFrame>
        <p:nvGraphicFramePr>
          <p:cNvPr id="28" name="Tabella 9">
            <a:extLst>
              <a:ext uri="{FF2B5EF4-FFF2-40B4-BE49-F238E27FC236}">
                <a16:creationId xmlns:a16="http://schemas.microsoft.com/office/drawing/2014/main" id="{0BDFF912-B34F-8042-990A-B8C3CBE5B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726941"/>
              </p:ext>
            </p:extLst>
          </p:nvPr>
        </p:nvGraphicFramePr>
        <p:xfrm>
          <a:off x="579876" y="4570446"/>
          <a:ext cx="5460213" cy="194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832">
                  <a:extLst>
                    <a:ext uri="{9D8B030D-6E8A-4147-A177-3AD203B41FA5}">
                      <a16:colId xmlns:a16="http://schemas.microsoft.com/office/drawing/2014/main" val="3204016742"/>
                    </a:ext>
                  </a:extLst>
                </a:gridCol>
                <a:gridCol w="859877">
                  <a:extLst>
                    <a:ext uri="{9D8B030D-6E8A-4147-A177-3AD203B41FA5}">
                      <a16:colId xmlns:a16="http://schemas.microsoft.com/office/drawing/2014/main" val="1393271970"/>
                    </a:ext>
                  </a:extLst>
                </a:gridCol>
                <a:gridCol w="988857">
                  <a:extLst>
                    <a:ext uri="{9D8B030D-6E8A-4147-A177-3AD203B41FA5}">
                      <a16:colId xmlns:a16="http://schemas.microsoft.com/office/drawing/2014/main" val="1663117943"/>
                    </a:ext>
                  </a:extLst>
                </a:gridCol>
                <a:gridCol w="1246820">
                  <a:extLst>
                    <a:ext uri="{9D8B030D-6E8A-4147-A177-3AD203B41FA5}">
                      <a16:colId xmlns:a16="http://schemas.microsoft.com/office/drawing/2014/main" val="3786512360"/>
                    </a:ext>
                  </a:extLst>
                </a:gridCol>
                <a:gridCol w="1203827">
                  <a:extLst>
                    <a:ext uri="{9D8B030D-6E8A-4147-A177-3AD203B41FA5}">
                      <a16:colId xmlns:a16="http://schemas.microsoft.com/office/drawing/2014/main" val="3225384272"/>
                    </a:ext>
                  </a:extLst>
                </a:gridCol>
              </a:tblGrid>
              <a:tr h="345433">
                <a:tc>
                  <a:txBody>
                    <a:bodyPr/>
                    <a:lstStyle/>
                    <a:p>
                      <a:r>
                        <a:rPr lang="it-IT" sz="1050" dirty="0" err="1"/>
                        <a:t>Safety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CRS, </a:t>
                      </a:r>
                    </a:p>
                    <a:p>
                      <a:pPr algn="ctr"/>
                      <a:r>
                        <a:rPr lang="it-IT" sz="1050" dirty="0" err="1"/>
                        <a:t>n</a:t>
                      </a:r>
                      <a:r>
                        <a:rPr lang="it-IT" sz="1050" dirty="0"/>
                        <a:t> (%)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ICANS, </a:t>
                      </a:r>
                    </a:p>
                    <a:p>
                      <a:pPr algn="ctr"/>
                      <a:r>
                        <a:rPr lang="it-IT" sz="1050" dirty="0" err="1"/>
                        <a:t>n</a:t>
                      </a:r>
                      <a:r>
                        <a:rPr lang="it-IT" sz="1050" dirty="0"/>
                        <a:t> (%)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ZUMA-2 </a:t>
                      </a:r>
                    </a:p>
                    <a:p>
                      <a:pPr algn="ctr"/>
                      <a:r>
                        <a:rPr lang="it-IT" sz="1050" dirty="0"/>
                        <a:t>CRS (%)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ZUMA-2 </a:t>
                      </a:r>
                    </a:p>
                    <a:p>
                      <a:pPr algn="ctr"/>
                      <a:r>
                        <a:rPr lang="it-IT" sz="1050" dirty="0"/>
                        <a:t>NE (%)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103811529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it-IT" sz="1050" dirty="0"/>
                        <a:t>Total 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147 (90%)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100 (61%)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91%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63%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28767069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it-IT" sz="1050" dirty="0"/>
                        <a:t>Grade 1-2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135 (82%)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48 (29%)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76%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32%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278286642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it-IT" sz="1050" dirty="0"/>
                        <a:t>Grade 3-4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11 (7%)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52 (32%)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15%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31%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156533844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it-IT" sz="1050" dirty="0"/>
                        <a:t>Grade 5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 (1%)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363054673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it-IT" sz="1050" dirty="0" err="1"/>
                        <a:t>Days</a:t>
                      </a:r>
                      <a:r>
                        <a:rPr lang="it-IT" sz="1050" dirty="0"/>
                        <a:t> to </a:t>
                      </a:r>
                      <a:r>
                        <a:rPr lang="it-IT" sz="1050" dirty="0" err="1"/>
                        <a:t>onset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4 (0–13)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6 (1–18)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2 (1–13)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7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2271961881"/>
                  </a:ext>
                </a:extLst>
              </a:tr>
              <a:tr h="274725">
                <a:tc>
                  <a:txBody>
                    <a:bodyPr/>
                    <a:lstStyle/>
                    <a:p>
                      <a:r>
                        <a:rPr lang="it-IT" sz="1050" dirty="0" err="1"/>
                        <a:t>Duration</a:t>
                      </a:r>
                      <a:r>
                        <a:rPr lang="it-IT" sz="1050" dirty="0"/>
                        <a:t> </a:t>
                      </a:r>
                      <a:endParaRPr lang="it-IT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5 (1–33)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6 (1–144+)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11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50" dirty="0"/>
                        <a:t>12</a:t>
                      </a:r>
                      <a:endParaRPr lang="it-IT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994050508"/>
                  </a:ext>
                </a:extLst>
              </a:tr>
            </a:tbl>
          </a:graphicData>
        </a:graphic>
      </p:graphicFrame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D686602-5E6A-1442-AD02-D8B7358EBEF6}"/>
              </a:ext>
            </a:extLst>
          </p:cNvPr>
          <p:cNvSpPr txBox="1"/>
          <p:nvPr/>
        </p:nvSpPr>
        <p:spPr>
          <a:xfrm>
            <a:off x="9098645" y="1990035"/>
            <a:ext cx="29645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/>
              <a:t>Survival</a:t>
            </a:r>
            <a:r>
              <a:rPr lang="it-IT" sz="1400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err="1"/>
              <a:t>Median</a:t>
            </a:r>
            <a:r>
              <a:rPr lang="it-IT" sz="1400" dirty="0"/>
              <a:t> OS: 15.3 </a:t>
            </a:r>
            <a:r>
              <a:rPr lang="it-IT" sz="1400" dirty="0" err="1"/>
              <a:t>months</a:t>
            </a:r>
            <a:endParaRPr lang="it-IT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dirty="0"/>
              <a:t>6-mo OS rate: </a:t>
            </a:r>
            <a:r>
              <a:rPr lang="it-IT" sz="1400" dirty="0"/>
              <a:t>85%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12-mo OS rate: 75%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err="1"/>
              <a:t>Median</a:t>
            </a:r>
            <a:r>
              <a:rPr lang="it-IT" sz="1400" dirty="0"/>
              <a:t> PFS: NR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dirty="0"/>
              <a:t>6-month PFS rate 63%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12-month PFS rate 54%</a:t>
            </a:r>
          </a:p>
          <a:p>
            <a:endParaRPr lang="it-IT" sz="1400" dirty="0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CD2D9E3-970F-5641-96EF-0A2A623062C9}"/>
              </a:ext>
            </a:extLst>
          </p:cNvPr>
          <p:cNvSpPr txBox="1"/>
          <p:nvPr/>
        </p:nvSpPr>
        <p:spPr>
          <a:xfrm>
            <a:off x="6456557" y="4557650"/>
            <a:ext cx="5531004" cy="1874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60"/>
              </a:lnSpc>
              <a:spcBef>
                <a:spcPts val="3000"/>
              </a:spcBef>
              <a:buClr>
                <a:srgbClr val="F06530"/>
              </a:buClr>
            </a:pPr>
            <a:r>
              <a:rPr lang="it-IT" sz="1400" b="1" dirty="0">
                <a:cs typeface="Arial" panose="020B0604020202020204" pitchFamily="34" charset="0"/>
              </a:rPr>
              <a:t>KEY RESULTS  (</a:t>
            </a:r>
            <a:r>
              <a:rPr lang="it-IT" sz="1400" b="1" dirty="0" err="1">
                <a:cs typeface="Arial" panose="020B0604020202020204" pitchFamily="34" charset="0"/>
              </a:rPr>
              <a:t>n</a:t>
            </a:r>
            <a:r>
              <a:rPr lang="it-IT" sz="1400" b="1" dirty="0">
                <a:cs typeface="Arial" panose="020B0604020202020204" pitchFamily="34" charset="0"/>
              </a:rPr>
              <a:t>=189)</a:t>
            </a:r>
          </a:p>
          <a:p>
            <a:pPr marL="171450" indent="-171450">
              <a:spcBef>
                <a:spcPts val="600"/>
              </a:spcBef>
              <a:buClr>
                <a:srgbClr val="E85550"/>
              </a:buClr>
              <a:buFont typeface="Arial" panose="020B0604020202020204" pitchFamily="34" charset="0"/>
              <a:buChar char="•"/>
            </a:pPr>
            <a:r>
              <a:rPr lang="it-IT" sz="1400" dirty="0" err="1">
                <a:cs typeface="Arial" panose="020B0604020202020204" pitchFamily="34" charset="0"/>
              </a:rPr>
              <a:t>Day</a:t>
            </a:r>
            <a:r>
              <a:rPr lang="it-IT" sz="1400" dirty="0">
                <a:cs typeface="Arial" panose="020B0604020202020204" pitchFamily="34" charset="0"/>
              </a:rPr>
              <a:t> 30 ORR: 89%, CR: 70% (159 </a:t>
            </a:r>
            <a:r>
              <a:rPr lang="it-IT" sz="1400" dirty="0" err="1">
                <a:cs typeface="Arial" panose="020B0604020202020204" pitchFamily="34" charset="0"/>
              </a:rPr>
              <a:t>evaluable</a:t>
            </a:r>
            <a:r>
              <a:rPr lang="it-IT" sz="1400" dirty="0">
                <a:cs typeface="Arial" panose="020B0604020202020204" pitchFamily="34" charset="0"/>
              </a:rPr>
              <a:t> </a:t>
            </a:r>
            <a:r>
              <a:rPr lang="it-IT" sz="1400" dirty="0" err="1">
                <a:cs typeface="Arial" panose="020B0604020202020204" pitchFamily="34" charset="0"/>
              </a:rPr>
              <a:t>patients</a:t>
            </a:r>
            <a:r>
              <a:rPr lang="it-IT" sz="1400" dirty="0">
                <a:cs typeface="Arial" panose="020B0604020202020204" pitchFamily="34" charset="0"/>
              </a:rPr>
              <a:t>) </a:t>
            </a:r>
          </a:p>
          <a:p>
            <a:pPr marL="171450" indent="-171450">
              <a:spcBef>
                <a:spcPts val="600"/>
              </a:spcBef>
              <a:buClr>
                <a:srgbClr val="E85550"/>
              </a:buClr>
              <a:buFont typeface="Arial" panose="020B0604020202020204" pitchFamily="34" charset="0"/>
              <a:buChar char="•"/>
            </a:pPr>
            <a:r>
              <a:rPr lang="it-IT" sz="1400" dirty="0">
                <a:cs typeface="Arial" panose="020B0604020202020204" pitchFamily="34" charset="0"/>
              </a:rPr>
              <a:t>Best ORR: 89%, CR: 80%</a:t>
            </a:r>
          </a:p>
          <a:p>
            <a:pPr marL="171450" indent="-171450">
              <a:spcBef>
                <a:spcPts val="600"/>
              </a:spcBef>
              <a:buClr>
                <a:srgbClr val="E85550"/>
              </a:buClr>
              <a:buFont typeface="Arial" panose="020B0604020202020204" pitchFamily="34" charset="0"/>
              <a:buChar char="•"/>
            </a:pPr>
            <a:r>
              <a:rPr lang="it-IT" sz="1400" dirty="0">
                <a:cs typeface="Arial" panose="020B0604020202020204" pitchFamily="34" charset="0"/>
              </a:rPr>
              <a:t>At </a:t>
            </a:r>
            <a:r>
              <a:rPr lang="it-IT" sz="1400" dirty="0" err="1">
                <a:cs typeface="Arial" panose="020B0604020202020204" pitchFamily="34" charset="0"/>
              </a:rPr>
              <a:t>median</a:t>
            </a:r>
            <a:r>
              <a:rPr lang="it-IT" sz="1400" dirty="0">
                <a:cs typeface="Arial" panose="020B0604020202020204" pitchFamily="34" charset="0"/>
              </a:rPr>
              <a:t> FU of 5.6 </a:t>
            </a:r>
            <a:r>
              <a:rPr lang="it-IT" sz="1400" dirty="0" err="1">
                <a:cs typeface="Arial" panose="020B0604020202020204" pitchFamily="34" charset="0"/>
              </a:rPr>
              <a:t>mo</a:t>
            </a:r>
            <a:r>
              <a:rPr lang="it-IT" sz="1400" dirty="0">
                <a:cs typeface="Arial" panose="020B0604020202020204" pitchFamily="34" charset="0"/>
              </a:rPr>
              <a:t>; 6-mos DOR: 67%, PFS: 63%, OS: 85%</a:t>
            </a:r>
          </a:p>
          <a:p>
            <a:pPr marL="171450" indent="-171450">
              <a:spcBef>
                <a:spcPts val="600"/>
              </a:spcBef>
              <a:buClr>
                <a:srgbClr val="E85550"/>
              </a:buClr>
              <a:buFont typeface="Arial" panose="020B0604020202020204" pitchFamily="34" charset="0"/>
              <a:buChar char="•"/>
            </a:pPr>
            <a:r>
              <a:rPr lang="it-IT" sz="1400" dirty="0">
                <a:cs typeface="Arial" panose="020B0604020202020204" pitchFamily="34" charset="0"/>
              </a:rPr>
              <a:t>CRS: 90% (8% Gr ≥3, 1 Gr 5), and ICANS: 61% (32% Gr ≥3, 0 Gr 5)</a:t>
            </a:r>
          </a:p>
          <a:p>
            <a:pPr marL="171450" indent="-171450">
              <a:spcBef>
                <a:spcPts val="600"/>
              </a:spcBef>
              <a:buClr>
                <a:srgbClr val="E85550"/>
              </a:buClr>
              <a:buFont typeface="Arial" panose="020B0604020202020204" pitchFamily="34" charset="0"/>
              <a:buChar char="•"/>
            </a:pPr>
            <a:r>
              <a:rPr lang="it-IT" sz="1400" dirty="0" err="1">
                <a:cs typeface="Arial" panose="020B0604020202020204" pitchFamily="34" charset="0"/>
              </a:rPr>
              <a:t>Comparable</a:t>
            </a:r>
            <a:r>
              <a:rPr lang="it-IT" sz="1400" dirty="0">
                <a:cs typeface="Arial" panose="020B0604020202020204" pitchFamily="34" charset="0"/>
              </a:rPr>
              <a:t> to ZUMA-2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E2E5041B-7BC5-674A-9940-DDB20C40CD73}"/>
              </a:ext>
            </a:extLst>
          </p:cNvPr>
          <p:cNvSpPr/>
          <p:nvPr/>
        </p:nvSpPr>
        <p:spPr>
          <a:xfrm>
            <a:off x="6467707" y="4570446"/>
            <a:ext cx="5419493" cy="1863808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9890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393" y="365125"/>
            <a:ext cx="10954407" cy="1325563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A PHASE 1, FIRST-IN-HUMAN, DOSE-ESCALATION CLINICAL TRIAL OF MEMORY-ENRICHED CD30-CAR T-CELL THERAPY FOR THE TREATMENT OF RELAPSED OR REFRACTORY HODGKIN LYMPHOMA AND CD30+ T-CELL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S257 (oral presentation), Caballero A.C. et al. EHA 2022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AB9AB91-D79F-A542-96DB-B5619605C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56548"/>
            <a:ext cx="10515600" cy="325087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</a:pPr>
            <a:r>
              <a:rPr lang="it-IT" sz="2200" i="1" dirty="0"/>
              <a:t>Alvarez-Fernandez and </a:t>
            </a:r>
            <a:r>
              <a:rPr lang="it-IT" sz="2200" i="1" dirty="0" err="1"/>
              <a:t>collegues</a:t>
            </a:r>
            <a:r>
              <a:rPr lang="it-IT" sz="2200" i="1" dirty="0"/>
              <a:t> </a:t>
            </a:r>
            <a:r>
              <a:rPr lang="it-IT" sz="2200" dirty="0" err="1"/>
              <a:t>developed</a:t>
            </a:r>
            <a:r>
              <a:rPr lang="it-IT" sz="2200" dirty="0"/>
              <a:t> a </a:t>
            </a:r>
            <a:r>
              <a:rPr lang="it-IT" sz="2200" dirty="0" err="1"/>
              <a:t>second</a:t>
            </a:r>
            <a:r>
              <a:rPr lang="it-IT" sz="2200" dirty="0"/>
              <a:t> generation (4-1BB </a:t>
            </a:r>
            <a:r>
              <a:rPr lang="it-IT" sz="2200" dirty="0" err="1"/>
              <a:t>costimulated</a:t>
            </a:r>
            <a:r>
              <a:rPr lang="it-IT" sz="2200" dirty="0"/>
              <a:t>) CD30-CAR-T (HSP-CAR30) </a:t>
            </a:r>
            <a:r>
              <a:rPr lang="it-IT" sz="2200" dirty="0" err="1"/>
              <a:t>targeting</a:t>
            </a:r>
            <a:r>
              <a:rPr lang="it-IT" sz="2200" dirty="0"/>
              <a:t> an </a:t>
            </a:r>
            <a:r>
              <a:rPr lang="it-IT" sz="2200" dirty="0" err="1"/>
              <a:t>epitope</a:t>
            </a:r>
            <a:r>
              <a:rPr lang="it-IT" sz="2200" dirty="0"/>
              <a:t> </a:t>
            </a:r>
            <a:r>
              <a:rPr lang="it-IT" sz="2200" dirty="0" err="1"/>
              <a:t>within</a:t>
            </a:r>
            <a:r>
              <a:rPr lang="it-IT" sz="2200" dirty="0"/>
              <a:t> the CD30 </a:t>
            </a:r>
            <a:r>
              <a:rPr lang="it-IT" sz="2200" dirty="0" err="1"/>
              <a:t>molecule</a:t>
            </a:r>
            <a:r>
              <a:rPr lang="it-IT" sz="2200" dirty="0"/>
              <a:t> to </a:t>
            </a:r>
            <a:r>
              <a:rPr lang="it-IT" sz="2200" dirty="0" err="1"/>
              <a:t>overcome</a:t>
            </a:r>
            <a:r>
              <a:rPr lang="it-IT" sz="2200" dirty="0"/>
              <a:t> </a:t>
            </a:r>
            <a:r>
              <a:rPr lang="it-IT" sz="2200" dirty="0" err="1"/>
              <a:t>soluble</a:t>
            </a:r>
            <a:r>
              <a:rPr lang="it-IT" sz="2200" dirty="0"/>
              <a:t> CD30 and </a:t>
            </a:r>
            <a:r>
              <a:rPr lang="it-IT" sz="2200" dirty="0" err="1"/>
              <a:t>generated</a:t>
            </a:r>
            <a:r>
              <a:rPr lang="it-IT" sz="2200" dirty="0"/>
              <a:t> </a:t>
            </a:r>
            <a:r>
              <a:rPr lang="it-IT" sz="2200" dirty="0" err="1"/>
              <a:t>products</a:t>
            </a:r>
            <a:r>
              <a:rPr lang="it-IT" sz="2200" dirty="0"/>
              <a:t> </a:t>
            </a:r>
            <a:r>
              <a:rPr lang="it-IT" sz="2200" dirty="0" err="1"/>
              <a:t>enriched</a:t>
            </a:r>
            <a:r>
              <a:rPr lang="it-IT" sz="2200" dirty="0"/>
              <a:t> in </a:t>
            </a:r>
            <a:r>
              <a:rPr lang="it-IT" sz="2200" dirty="0" err="1"/>
              <a:t>memory</a:t>
            </a:r>
            <a:r>
              <a:rPr lang="it-IT" sz="2200" dirty="0"/>
              <a:t> T-</a:t>
            </a:r>
            <a:r>
              <a:rPr lang="it-IT" sz="2200" dirty="0" err="1"/>
              <a:t>cells</a:t>
            </a:r>
            <a:r>
              <a:rPr lang="it-IT" sz="2200" dirty="0"/>
              <a:t> to </a:t>
            </a:r>
            <a:r>
              <a:rPr lang="it-IT" sz="2200" dirty="0" err="1"/>
              <a:t>ensure</a:t>
            </a:r>
            <a:r>
              <a:rPr lang="it-IT" sz="2200" dirty="0"/>
              <a:t> </a:t>
            </a:r>
            <a:r>
              <a:rPr lang="it-IT" sz="2200" dirty="0" err="1"/>
              <a:t>efficient</a:t>
            </a:r>
            <a:r>
              <a:rPr lang="it-IT" sz="2200" dirty="0"/>
              <a:t> </a:t>
            </a:r>
            <a:r>
              <a:rPr lang="it-IT" sz="2200" dirty="0" err="1"/>
              <a:t>engraftment</a:t>
            </a:r>
            <a:r>
              <a:rPr lang="it-IT" sz="2200" dirty="0"/>
              <a:t>, </a:t>
            </a:r>
            <a:r>
              <a:rPr lang="it-IT" sz="2200" dirty="0" err="1"/>
              <a:t>persistence</a:t>
            </a:r>
            <a:r>
              <a:rPr lang="it-IT" sz="2200" dirty="0"/>
              <a:t> and </a:t>
            </a:r>
            <a:r>
              <a:rPr lang="it-IT" sz="2200" dirty="0" err="1"/>
              <a:t>enhancement</a:t>
            </a:r>
            <a:r>
              <a:rPr lang="it-IT" sz="2200" dirty="0"/>
              <a:t> of </a:t>
            </a:r>
            <a:r>
              <a:rPr lang="it-IT" sz="2200" dirty="0" err="1"/>
              <a:t>antitumor</a:t>
            </a:r>
            <a:r>
              <a:rPr lang="it-IT" sz="2200" dirty="0"/>
              <a:t> </a:t>
            </a:r>
            <a:r>
              <a:rPr lang="it-IT" sz="2200" dirty="0" err="1"/>
              <a:t>efficacy</a:t>
            </a:r>
            <a:r>
              <a:rPr lang="it-IT" sz="2200" dirty="0"/>
              <a:t> </a:t>
            </a:r>
          </a:p>
          <a:p>
            <a:pPr algn="just">
              <a:lnSpc>
                <a:spcPct val="100000"/>
              </a:lnSpc>
            </a:pPr>
            <a:r>
              <a:rPr lang="it-IT" sz="2200" dirty="0"/>
              <a:t>Here, are </a:t>
            </a:r>
            <a:r>
              <a:rPr lang="it-IT" sz="2200" dirty="0" err="1"/>
              <a:t>reported</a:t>
            </a:r>
            <a:r>
              <a:rPr lang="it-IT" sz="2200" dirty="0"/>
              <a:t> the </a:t>
            </a:r>
            <a:r>
              <a:rPr lang="it-IT" sz="2200" dirty="0" err="1"/>
              <a:t>results</a:t>
            </a:r>
            <a:r>
              <a:rPr lang="it-IT" sz="2200" dirty="0"/>
              <a:t> of the </a:t>
            </a:r>
            <a:r>
              <a:rPr lang="it-IT" sz="2200" dirty="0" err="1"/>
              <a:t>Phase</a:t>
            </a:r>
            <a:r>
              <a:rPr lang="it-IT" sz="2200" dirty="0"/>
              <a:t> 1, dose escalation, </a:t>
            </a:r>
            <a:r>
              <a:rPr lang="it-IT" sz="2200" dirty="0" err="1"/>
              <a:t>study</a:t>
            </a:r>
            <a:r>
              <a:rPr lang="it-IT" sz="2200" dirty="0"/>
              <a:t> </a:t>
            </a:r>
            <a:r>
              <a:rPr lang="it-IT" sz="2200" dirty="0" err="1"/>
              <a:t>evaluating</a:t>
            </a:r>
            <a:r>
              <a:rPr lang="it-IT" sz="2200" dirty="0"/>
              <a:t> HSP-CAR30 for the treatment of </a:t>
            </a:r>
            <a:r>
              <a:rPr lang="it-IT" sz="2200" dirty="0" err="1"/>
              <a:t>R</a:t>
            </a:r>
            <a:r>
              <a:rPr lang="it-IT" sz="2200" dirty="0"/>
              <a:t>/</a:t>
            </a:r>
            <a:r>
              <a:rPr lang="it-IT" sz="2200" dirty="0" err="1"/>
              <a:t>R</a:t>
            </a:r>
            <a:r>
              <a:rPr lang="it-IT" sz="2200" dirty="0"/>
              <a:t> HL and CD30+ T-NHL (NCT04653649). </a:t>
            </a:r>
          </a:p>
          <a:p>
            <a:pPr algn="just">
              <a:lnSpc>
                <a:spcPct val="100000"/>
              </a:lnSpc>
            </a:pPr>
            <a:r>
              <a:rPr lang="it-IT" sz="2200" dirty="0" err="1"/>
              <a:t>Primary</a:t>
            </a:r>
            <a:r>
              <a:rPr lang="it-IT" sz="2200" dirty="0"/>
              <a:t> </a:t>
            </a:r>
            <a:r>
              <a:rPr lang="it-IT" sz="2200" dirty="0" err="1"/>
              <a:t>endpoints</a:t>
            </a:r>
            <a:r>
              <a:rPr lang="it-IT" sz="2200" dirty="0"/>
              <a:t>: </a:t>
            </a:r>
            <a:r>
              <a:rPr lang="it-IT" sz="2200" dirty="0" err="1"/>
              <a:t>assess</a:t>
            </a:r>
            <a:r>
              <a:rPr lang="it-IT" sz="2200" dirty="0"/>
              <a:t> </a:t>
            </a:r>
            <a:r>
              <a:rPr lang="it-IT" sz="2200" dirty="0" err="1"/>
              <a:t>safety</a:t>
            </a:r>
            <a:r>
              <a:rPr lang="it-IT" sz="2200" dirty="0"/>
              <a:t> of HSP-CAR30 and </a:t>
            </a:r>
            <a:r>
              <a:rPr lang="it-IT" sz="2200" dirty="0" err="1"/>
              <a:t>establish</a:t>
            </a:r>
            <a:r>
              <a:rPr lang="it-IT" sz="2200" dirty="0"/>
              <a:t> maximum </a:t>
            </a:r>
            <a:r>
              <a:rPr lang="it-IT" sz="2200" dirty="0" err="1"/>
              <a:t>tolerated</a:t>
            </a:r>
            <a:r>
              <a:rPr lang="it-IT" sz="2200" dirty="0"/>
              <a:t> dose (MTD) </a:t>
            </a:r>
            <a:r>
              <a:rPr lang="it-IT" sz="2200" dirty="0" err="1"/>
              <a:t>recommended</a:t>
            </a:r>
            <a:r>
              <a:rPr lang="it-IT" sz="2200" dirty="0"/>
              <a:t> for the </a:t>
            </a:r>
            <a:r>
              <a:rPr lang="it-IT" sz="2200" dirty="0" err="1"/>
              <a:t>following</a:t>
            </a:r>
            <a:r>
              <a:rPr lang="it-IT" sz="2200" dirty="0"/>
              <a:t> </a:t>
            </a:r>
            <a:r>
              <a:rPr lang="it-IT" sz="2200" dirty="0" err="1"/>
              <a:t>Phase</a:t>
            </a:r>
            <a:r>
              <a:rPr lang="it-IT" sz="2200" dirty="0"/>
              <a:t> 2. </a:t>
            </a:r>
          </a:p>
          <a:p>
            <a:pPr algn="just">
              <a:lnSpc>
                <a:spcPct val="100000"/>
              </a:lnSpc>
            </a:pPr>
            <a:r>
              <a:rPr lang="it-IT" sz="2200" dirty="0" err="1"/>
              <a:t>Secondary</a:t>
            </a:r>
            <a:r>
              <a:rPr lang="it-IT" sz="2200" dirty="0"/>
              <a:t> </a:t>
            </a:r>
            <a:r>
              <a:rPr lang="it-IT" sz="2200" dirty="0" err="1"/>
              <a:t>objectives</a:t>
            </a:r>
            <a:r>
              <a:rPr lang="it-IT" sz="2200" dirty="0"/>
              <a:t> include best </a:t>
            </a:r>
            <a:r>
              <a:rPr lang="it-IT" sz="2200" dirty="0" err="1"/>
              <a:t>response</a:t>
            </a:r>
            <a:r>
              <a:rPr lang="it-IT" sz="2200" dirty="0"/>
              <a:t> </a:t>
            </a:r>
            <a:r>
              <a:rPr lang="it-IT" sz="2200" dirty="0" err="1"/>
              <a:t>rates</a:t>
            </a:r>
            <a:r>
              <a:rPr lang="it-IT" sz="2200" dirty="0"/>
              <a:t> </a:t>
            </a:r>
            <a:r>
              <a:rPr lang="it-IT" sz="2200" dirty="0" err="1"/>
              <a:t>after</a:t>
            </a:r>
            <a:r>
              <a:rPr lang="it-IT" sz="2200" dirty="0"/>
              <a:t> </a:t>
            </a:r>
            <a:r>
              <a:rPr lang="it-IT" sz="2200" dirty="0" err="1"/>
              <a:t>infusion</a:t>
            </a:r>
            <a:r>
              <a:rPr lang="it-IT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85265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007" y="112877"/>
            <a:ext cx="11161986" cy="1325563"/>
          </a:xfrm>
        </p:spPr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A PHASE 1, FIRST-IN-HUMAN, DOSE-ESCALATION CLINICAL TRIAL OF MEMORY-ENRICHED CD30-CAR T-CELL THERAPY FOR THE TREATMENT OF RELAPSED OR REFRACTORY HODGKIN LYMPHOMA AND CD30+ T-CELL LYMPHOMA 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S257 (oral presentation), Caballero A.C.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C9912FF-30EF-AC4E-8940-75AEAC3CC069}"/>
              </a:ext>
            </a:extLst>
          </p:cNvPr>
          <p:cNvSpPr txBox="1"/>
          <p:nvPr/>
        </p:nvSpPr>
        <p:spPr>
          <a:xfrm>
            <a:off x="1353787" y="5883492"/>
            <a:ext cx="6918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11 patients (9 HL; 2 T-NHL) underwent apheresis, 10 received treatment</a:t>
            </a:r>
          </a:p>
          <a:p>
            <a:r>
              <a:rPr lang="en-GB" dirty="0"/>
              <a:t>Median age: 49.9. years; median number of prior lines 4.6. No DLTs.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8701683-AC5E-A54D-820B-FDB6F4DE9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805" y="1464799"/>
            <a:ext cx="8828391" cy="4303841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FF8770D-E7B5-7646-9DFA-421C1207040B}"/>
              </a:ext>
            </a:extLst>
          </p:cNvPr>
          <p:cNvSpPr/>
          <p:nvPr/>
        </p:nvSpPr>
        <p:spPr>
          <a:xfrm>
            <a:off x="6716337" y="1936250"/>
            <a:ext cx="483475" cy="382797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A3BF538A-730E-7A44-A793-6D65C5DCB0E6}"/>
              </a:ext>
            </a:extLst>
          </p:cNvPr>
          <p:cNvSpPr/>
          <p:nvPr/>
        </p:nvSpPr>
        <p:spPr>
          <a:xfrm>
            <a:off x="8135233" y="1940662"/>
            <a:ext cx="515006" cy="382797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024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4. A PHASE 1, FIRST-IN-HUMAN, DOSE-ESCALATION CLINICAL TRIAL OF MEMORY-ENRICHED CD30-CAR T-CELL THERAPY FOR THE TREATMENT OF RELAPSED OR REFRACTORY HODGKIN LYMPHOMA AND CD30+ T-CELL LYMPHOMA </a:t>
            </a:r>
            <a:br>
              <a:rPr lang="it-IT" sz="2700" b="1" dirty="0">
                <a:solidFill>
                  <a:srgbClr val="002060"/>
                </a:solidFill>
              </a:rPr>
            </a:b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S257 (oral presentation), Caballero A.C.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C9912FF-30EF-AC4E-8940-75AEAC3CC069}"/>
              </a:ext>
            </a:extLst>
          </p:cNvPr>
          <p:cNvSpPr txBox="1"/>
          <p:nvPr/>
        </p:nvSpPr>
        <p:spPr>
          <a:xfrm>
            <a:off x="683368" y="1701202"/>
            <a:ext cx="480303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SURVIVAL: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Best </a:t>
            </a:r>
            <a:r>
              <a:rPr lang="it-IT" dirty="0" err="1"/>
              <a:t>objective</a:t>
            </a:r>
            <a:r>
              <a:rPr lang="it-IT" dirty="0"/>
              <a:t> </a:t>
            </a:r>
            <a:r>
              <a:rPr lang="it-IT" dirty="0" err="1"/>
              <a:t>response</a:t>
            </a:r>
            <a:r>
              <a:rPr lang="it-IT" dirty="0"/>
              <a:t>: 100%, </a:t>
            </a:r>
            <a:r>
              <a:rPr lang="it-IT" dirty="0" err="1"/>
              <a:t>including</a:t>
            </a:r>
            <a:r>
              <a:rPr lang="it-IT" dirty="0"/>
              <a:t> 5 (50%) </a:t>
            </a:r>
            <a:r>
              <a:rPr lang="it-IT" dirty="0" err="1"/>
              <a:t>patients</a:t>
            </a:r>
            <a:r>
              <a:rPr lang="it-IT" dirty="0"/>
              <a:t> with complete </a:t>
            </a:r>
            <a:r>
              <a:rPr lang="it-IT" dirty="0" err="1"/>
              <a:t>response</a:t>
            </a:r>
            <a:r>
              <a:rPr lang="it-IT" dirty="0"/>
              <a:t> (CR), </a:t>
            </a:r>
            <a:r>
              <a:rPr lang="it-IT" dirty="0" err="1"/>
              <a:t>all</a:t>
            </a:r>
            <a:r>
              <a:rPr lang="it-IT" dirty="0"/>
              <a:t> HL.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3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died</a:t>
            </a:r>
            <a:r>
              <a:rPr lang="it-IT" dirty="0"/>
              <a:t> of progressive </a:t>
            </a:r>
            <a:r>
              <a:rPr lang="it-IT" dirty="0" err="1"/>
              <a:t>disease</a:t>
            </a:r>
            <a:r>
              <a:rPr lang="it-IT" dirty="0"/>
              <a:t> (2 T-NHL and 1 HL).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Median</a:t>
            </a:r>
            <a:r>
              <a:rPr lang="it-IT" dirty="0"/>
              <a:t> PFS and </a:t>
            </a:r>
            <a:r>
              <a:rPr lang="it-IT" dirty="0" err="1"/>
              <a:t>median</a:t>
            </a:r>
            <a:r>
              <a:rPr lang="it-IT" dirty="0"/>
              <a:t> OS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reached</a:t>
            </a:r>
            <a:r>
              <a:rPr lang="it-IT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Six-month</a:t>
            </a:r>
            <a:r>
              <a:rPr lang="it-IT" dirty="0"/>
              <a:t> PFS for HL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75%.</a:t>
            </a:r>
          </a:p>
          <a:p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319C224-6BDA-F641-AB7C-201D557D90CB}"/>
              </a:ext>
            </a:extLst>
          </p:cNvPr>
          <p:cNvSpPr/>
          <p:nvPr/>
        </p:nvSpPr>
        <p:spPr>
          <a:xfrm>
            <a:off x="876300" y="4862259"/>
            <a:ext cx="10439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err="1">
                <a:latin typeface="SabonLTStdRoman"/>
              </a:rPr>
              <a:t>This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is</a:t>
            </a:r>
            <a:r>
              <a:rPr lang="it-IT" sz="2000" dirty="0">
                <a:latin typeface="SabonLTStdRoman"/>
              </a:rPr>
              <a:t> the first </a:t>
            </a:r>
            <a:r>
              <a:rPr lang="it-IT" sz="2000" dirty="0" err="1">
                <a:latin typeface="SabonLTStdRoman"/>
              </a:rPr>
              <a:t>European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academic</a:t>
            </a:r>
            <a:r>
              <a:rPr lang="it-IT" sz="2000" dirty="0">
                <a:latin typeface="SabonLTStdRoman"/>
              </a:rPr>
              <a:t> CART </a:t>
            </a:r>
            <a:r>
              <a:rPr lang="it-IT" sz="2000" dirty="0" err="1">
                <a:latin typeface="SabonLTStdRoman"/>
              </a:rPr>
              <a:t>clinical</a:t>
            </a:r>
            <a:r>
              <a:rPr lang="it-IT" sz="2000" dirty="0">
                <a:latin typeface="SabonLTStdRoman"/>
              </a:rPr>
              <a:t> trial </a:t>
            </a:r>
            <a:r>
              <a:rPr lang="it-IT" sz="2000" dirty="0" err="1">
                <a:latin typeface="SabonLTStdRoman"/>
              </a:rPr>
              <a:t>evaluating</a:t>
            </a:r>
            <a:r>
              <a:rPr lang="it-IT" sz="2000" dirty="0">
                <a:latin typeface="SabonLTStdRoman"/>
              </a:rPr>
              <a:t> a T-</a:t>
            </a:r>
            <a:r>
              <a:rPr lang="it-IT" sz="2000" dirty="0" err="1">
                <a:latin typeface="SabonLTStdRoman"/>
              </a:rPr>
              <a:t>cell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memory-enriched</a:t>
            </a:r>
            <a:r>
              <a:rPr lang="it-IT" sz="2000" dirty="0">
                <a:latin typeface="SabonLTStdRoman"/>
              </a:rPr>
              <a:t> CART 30. </a:t>
            </a:r>
          </a:p>
          <a:p>
            <a:r>
              <a:rPr lang="it-IT" sz="2000" dirty="0">
                <a:latin typeface="SabonLTStdRoman"/>
              </a:rPr>
              <a:t>HSP-CAR30 </a:t>
            </a:r>
            <a:r>
              <a:rPr lang="it-IT" sz="2000" dirty="0" err="1">
                <a:latin typeface="SabonLTStdRoman"/>
              </a:rPr>
              <a:t>has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shown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promising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efficacy</a:t>
            </a:r>
            <a:r>
              <a:rPr lang="it-IT" sz="2000" dirty="0">
                <a:latin typeface="SabonLTStdRoman"/>
              </a:rPr>
              <a:t> in </a:t>
            </a:r>
            <a:r>
              <a:rPr lang="it-IT" sz="2000" dirty="0" err="1">
                <a:latin typeface="SabonLTStdRoman"/>
              </a:rPr>
              <a:t>heavily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pre-treated</a:t>
            </a:r>
            <a:r>
              <a:rPr lang="it-IT" sz="2000" dirty="0">
                <a:latin typeface="SabonLTStdRoman"/>
              </a:rPr>
              <a:t> HL </a:t>
            </a:r>
            <a:r>
              <a:rPr lang="it-IT" sz="2000" dirty="0" err="1">
                <a:latin typeface="SabonLTStdRoman"/>
              </a:rPr>
              <a:t>patients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that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is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being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explored</a:t>
            </a:r>
            <a:r>
              <a:rPr lang="it-IT" sz="2000" dirty="0">
                <a:latin typeface="SabonLTStdRoman"/>
              </a:rPr>
              <a:t> in a </a:t>
            </a:r>
            <a:r>
              <a:rPr lang="it-IT" sz="2000" dirty="0" err="1">
                <a:latin typeface="SabonLTStdRoman"/>
              </a:rPr>
              <a:t>phase</a:t>
            </a:r>
            <a:r>
              <a:rPr lang="it-IT" sz="2000" dirty="0">
                <a:latin typeface="SabonLTStdRoman"/>
              </a:rPr>
              <a:t> 2 trial </a:t>
            </a:r>
            <a:r>
              <a:rPr lang="it-IT" sz="2000" dirty="0" err="1">
                <a:latin typeface="SabonLTStdRoman"/>
              </a:rPr>
              <a:t>already</a:t>
            </a:r>
            <a:r>
              <a:rPr lang="it-IT" sz="2000" dirty="0">
                <a:latin typeface="SabonLTStdRoman"/>
              </a:rPr>
              <a:t> </a:t>
            </a:r>
            <a:r>
              <a:rPr lang="it-IT" sz="2000" dirty="0" err="1">
                <a:latin typeface="SabonLTStdRoman"/>
              </a:rPr>
              <a:t>started</a:t>
            </a:r>
            <a:r>
              <a:rPr lang="it-IT" sz="2000" dirty="0">
                <a:latin typeface="SabonLTStdRoman"/>
              </a:rPr>
              <a:t>. </a:t>
            </a:r>
            <a:endParaRPr lang="it-IT" sz="200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C0A43C8-BE3B-1C40-A175-42171B2537CC}"/>
              </a:ext>
            </a:extLst>
          </p:cNvPr>
          <p:cNvSpPr/>
          <p:nvPr/>
        </p:nvSpPr>
        <p:spPr>
          <a:xfrm>
            <a:off x="876300" y="4872773"/>
            <a:ext cx="10439400" cy="101566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3993345A-73FD-DB43-92EC-CD4F9FD36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3" t="21545" r="4234"/>
          <a:stretch/>
        </p:blipFill>
        <p:spPr>
          <a:xfrm>
            <a:off x="5749047" y="1578882"/>
            <a:ext cx="5914417" cy="282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031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325563"/>
          </a:xfrm>
        </p:spPr>
        <p:txBody>
          <a:bodyPr anchor="ctr">
            <a:normAutofit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5</a:t>
            </a:r>
            <a:r>
              <a:rPr lang="it-IT" sz="2400" b="1" dirty="0">
                <a:solidFill>
                  <a:srgbClr val="002060"/>
                </a:solidFill>
              </a:rPr>
              <a:t>. </a:t>
            </a:r>
            <a:r>
              <a:rPr lang="it-IT" sz="2700" b="1" dirty="0">
                <a:solidFill>
                  <a:srgbClr val="002060"/>
                </a:solidFill>
              </a:rPr>
              <a:t>SAFETY AND PRELIMINARY EFFICACY FINDINGS OF AUTO4, A TRBC1-TARGETTING CAR, IN RELAPSED/REFRACTORY TRBC1 POSITIVE SELECTED T CELL NON-HODGKIN LYMPHOMA.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S261 (oral presentation), </a:t>
            </a:r>
            <a:r>
              <a:rPr lang="en-GB" sz="1600" dirty="0" err="1"/>
              <a:t>Cwynarski</a:t>
            </a:r>
            <a:r>
              <a:rPr lang="en-GB" sz="1600" dirty="0"/>
              <a:t> K. et al. EHA 2022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2113196-DB34-A54B-AA8A-6C5C08461806}"/>
              </a:ext>
            </a:extLst>
          </p:cNvPr>
          <p:cNvSpPr txBox="1"/>
          <p:nvPr/>
        </p:nvSpPr>
        <p:spPr>
          <a:xfrm>
            <a:off x="903890" y="2039012"/>
            <a:ext cx="1038422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i="1" dirty="0" err="1"/>
              <a:t>Maciocia</a:t>
            </a:r>
            <a:r>
              <a:rPr lang="it-IT" sz="2000" i="1" dirty="0"/>
              <a:t> and </a:t>
            </a:r>
            <a:r>
              <a:rPr lang="it-IT" sz="2000" i="1" dirty="0" err="1"/>
              <a:t>collegues</a:t>
            </a:r>
            <a:r>
              <a:rPr lang="it-IT" sz="2000" dirty="0"/>
              <a:t>, </a:t>
            </a:r>
            <a:r>
              <a:rPr lang="it-IT" sz="2000" dirty="0" err="1"/>
              <a:t>described</a:t>
            </a:r>
            <a:r>
              <a:rPr lang="it-IT" sz="2000" dirty="0"/>
              <a:t> a </a:t>
            </a:r>
            <a:r>
              <a:rPr lang="it-IT" sz="2000" dirty="0" err="1"/>
              <a:t>targeting</a:t>
            </a:r>
            <a:r>
              <a:rPr lang="it-IT" sz="2000" dirty="0"/>
              <a:t> </a:t>
            </a:r>
            <a:r>
              <a:rPr lang="it-IT" sz="2000" dirty="0" err="1"/>
              <a:t>strategy</a:t>
            </a:r>
            <a:r>
              <a:rPr lang="it-IT" sz="2000" dirty="0"/>
              <a:t> for the treatment of T-</a:t>
            </a:r>
            <a:r>
              <a:rPr lang="it-IT" sz="2000" dirty="0" err="1"/>
              <a:t>cell</a:t>
            </a:r>
            <a:r>
              <a:rPr lang="it-IT" sz="2000" dirty="0"/>
              <a:t> NHL, </a:t>
            </a:r>
            <a:r>
              <a:rPr lang="it-IT" sz="2000" dirty="0" err="1"/>
              <a:t>based</a:t>
            </a:r>
            <a:r>
              <a:rPr lang="it-IT" sz="2000" dirty="0"/>
              <a:t> on the </a:t>
            </a:r>
            <a:r>
              <a:rPr lang="it-IT" sz="2000" dirty="0" err="1"/>
              <a:t>mutually</a:t>
            </a:r>
            <a:r>
              <a:rPr lang="it-IT" sz="2000" dirty="0"/>
              <a:t> </a:t>
            </a:r>
            <a:r>
              <a:rPr lang="it-IT" sz="2000" dirty="0" err="1"/>
              <a:t>exclusive</a:t>
            </a:r>
            <a:r>
              <a:rPr lang="it-IT" sz="2000" dirty="0"/>
              <a:t> </a:t>
            </a:r>
            <a:r>
              <a:rPr lang="it-IT" sz="2000" dirty="0" err="1"/>
              <a:t>expression</a:t>
            </a:r>
            <a:r>
              <a:rPr lang="it-IT" sz="2000" dirty="0"/>
              <a:t> of T </a:t>
            </a:r>
            <a:r>
              <a:rPr lang="it-IT" sz="2000" dirty="0" err="1"/>
              <a:t>cell</a:t>
            </a:r>
            <a:r>
              <a:rPr lang="it-IT" sz="2000" dirty="0"/>
              <a:t> </a:t>
            </a:r>
            <a:r>
              <a:rPr lang="it-IT" sz="2000" dirty="0" err="1"/>
              <a:t>receptor</a:t>
            </a:r>
            <a:r>
              <a:rPr lang="it-IT" sz="2000" dirty="0"/>
              <a:t> beta-</a:t>
            </a:r>
            <a:r>
              <a:rPr lang="it-IT" sz="2000" dirty="0" err="1"/>
              <a:t>chain</a:t>
            </a:r>
            <a:r>
              <a:rPr lang="it-IT" sz="2000" dirty="0"/>
              <a:t> </a:t>
            </a:r>
            <a:r>
              <a:rPr lang="it-IT" sz="2000" dirty="0" err="1"/>
              <a:t>constant</a:t>
            </a:r>
            <a:r>
              <a:rPr lang="it-IT" sz="2000" dirty="0"/>
              <a:t> </a:t>
            </a:r>
            <a:r>
              <a:rPr lang="it-IT" sz="2000" dirty="0" err="1"/>
              <a:t>domains</a:t>
            </a:r>
            <a:r>
              <a:rPr lang="it-IT" sz="2000" dirty="0"/>
              <a:t> 1 and 2 (TRBC1 and TRBC2) </a:t>
            </a:r>
            <a:r>
              <a:rPr lang="it-IT" sz="2000" dirty="0" err="1"/>
              <a:t>which</a:t>
            </a:r>
            <a:r>
              <a:rPr lang="it-IT" sz="2000" dirty="0"/>
              <a:t> can </a:t>
            </a:r>
            <a:r>
              <a:rPr lang="it-IT" sz="2000" dirty="0" err="1"/>
              <a:t>spare</a:t>
            </a:r>
            <a:r>
              <a:rPr lang="it-IT" sz="2000" dirty="0"/>
              <a:t> a </a:t>
            </a:r>
            <a:r>
              <a:rPr lang="it-IT" sz="2000" dirty="0" err="1"/>
              <a:t>proportion</a:t>
            </a:r>
            <a:r>
              <a:rPr lang="it-IT" sz="2000" dirty="0"/>
              <a:t> of the </a:t>
            </a:r>
            <a:r>
              <a:rPr lang="it-IT" sz="2000" dirty="0" err="1"/>
              <a:t>normal</a:t>
            </a:r>
            <a:r>
              <a:rPr lang="it-IT" sz="2000" dirty="0"/>
              <a:t> T </a:t>
            </a:r>
            <a:r>
              <a:rPr lang="it-IT" sz="2000" dirty="0" err="1"/>
              <a:t>cell</a:t>
            </a:r>
            <a:r>
              <a:rPr lang="it-IT" sz="2000" dirty="0"/>
              <a:t> </a:t>
            </a:r>
            <a:r>
              <a:rPr lang="it-IT" sz="2000" dirty="0" err="1"/>
              <a:t>compartment</a:t>
            </a:r>
            <a:r>
              <a:rPr lang="it-IT" sz="2000" dirty="0"/>
              <a:t> (</a:t>
            </a:r>
            <a:r>
              <a:rPr lang="it-IT" sz="2000" i="1" dirty="0" err="1"/>
              <a:t>Maciocia</a:t>
            </a:r>
            <a:r>
              <a:rPr lang="it-IT" sz="2000" i="1" dirty="0"/>
              <a:t> PM. et al, </a:t>
            </a:r>
            <a:r>
              <a:rPr lang="it-IT" sz="2000" i="1" dirty="0" err="1"/>
              <a:t>Nat</a:t>
            </a:r>
            <a:r>
              <a:rPr lang="it-IT" sz="2000" i="1" dirty="0"/>
              <a:t> </a:t>
            </a:r>
            <a:r>
              <a:rPr lang="it-IT" sz="2000" i="1" dirty="0" err="1"/>
              <a:t>Med</a:t>
            </a:r>
            <a:r>
              <a:rPr lang="it-IT" sz="2000" i="1" dirty="0"/>
              <a:t> 2017</a:t>
            </a:r>
            <a:r>
              <a:rPr lang="it-IT" sz="2000" dirty="0"/>
              <a:t>) 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Here are </a:t>
            </a:r>
            <a:r>
              <a:rPr lang="it-IT" sz="2000" dirty="0" err="1"/>
              <a:t>describe</a:t>
            </a:r>
            <a:r>
              <a:rPr lang="it-IT" sz="2000" dirty="0"/>
              <a:t> </a:t>
            </a:r>
            <a:r>
              <a:rPr lang="it-IT" sz="2000" dirty="0" err="1"/>
              <a:t>early</a:t>
            </a:r>
            <a:r>
              <a:rPr lang="it-IT" sz="2000" dirty="0"/>
              <a:t> </a:t>
            </a:r>
            <a:r>
              <a:rPr lang="it-IT" sz="2000" dirty="0" err="1"/>
              <a:t>clinical</a:t>
            </a:r>
            <a:r>
              <a:rPr lang="it-IT" sz="2000" dirty="0"/>
              <a:t> </a:t>
            </a:r>
            <a:r>
              <a:rPr lang="it-IT" sz="2000" dirty="0" err="1"/>
              <a:t>findings</a:t>
            </a:r>
            <a:r>
              <a:rPr lang="it-IT" sz="2000" dirty="0"/>
              <a:t> of AUTO4, a TRBC1 </a:t>
            </a:r>
            <a:r>
              <a:rPr lang="it-IT" sz="2000" dirty="0" err="1"/>
              <a:t>directed</a:t>
            </a:r>
            <a:r>
              <a:rPr lang="it-IT" sz="2000" dirty="0"/>
              <a:t> </a:t>
            </a:r>
            <a:r>
              <a:rPr lang="it-IT" sz="2000" dirty="0" err="1"/>
              <a:t>autologous</a:t>
            </a:r>
            <a:r>
              <a:rPr lang="it-IT" sz="2000" dirty="0"/>
              <a:t> CAR T-</a:t>
            </a:r>
            <a:r>
              <a:rPr lang="it-IT" sz="2000" dirty="0" err="1"/>
              <a:t>cell</a:t>
            </a:r>
            <a:r>
              <a:rPr lang="it-IT" sz="2000" dirty="0"/>
              <a:t> </a:t>
            </a:r>
            <a:r>
              <a:rPr lang="it-IT" sz="2000" dirty="0" err="1"/>
              <a:t>therapy</a:t>
            </a:r>
            <a:r>
              <a:rPr lang="it-IT" sz="2000" dirty="0"/>
              <a:t>, </a:t>
            </a:r>
            <a:r>
              <a:rPr lang="it-IT" sz="2000" dirty="0" err="1"/>
              <a:t>tested</a:t>
            </a:r>
            <a:r>
              <a:rPr lang="it-IT" sz="2000" dirty="0"/>
              <a:t> </a:t>
            </a:r>
            <a:r>
              <a:rPr lang="it-IT" sz="2000" dirty="0" err="1"/>
              <a:t>against</a:t>
            </a:r>
            <a:r>
              <a:rPr lang="it-IT" sz="2000" dirty="0"/>
              <a:t> </a:t>
            </a:r>
            <a:r>
              <a:rPr lang="it-IT" sz="2000" dirty="0" err="1"/>
              <a:t>relapsed</a:t>
            </a:r>
            <a:r>
              <a:rPr lang="it-IT" sz="2000" dirty="0"/>
              <a:t>/</a:t>
            </a:r>
            <a:r>
              <a:rPr lang="it-IT" sz="2000" dirty="0" err="1"/>
              <a:t>refractory</a:t>
            </a:r>
            <a:r>
              <a:rPr lang="it-IT" sz="2000" dirty="0"/>
              <a:t> (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) TRBC1+ PTCL in a </a:t>
            </a:r>
            <a:r>
              <a:rPr lang="it-IT" sz="2000" dirty="0" err="1"/>
              <a:t>phase</a:t>
            </a:r>
            <a:r>
              <a:rPr lang="it-IT" sz="2000" dirty="0"/>
              <a:t> 1/2 </a:t>
            </a:r>
            <a:r>
              <a:rPr lang="it-IT" sz="2000" dirty="0" err="1"/>
              <a:t>multicenter</a:t>
            </a:r>
            <a:r>
              <a:rPr lang="it-IT" sz="2000" dirty="0"/>
              <a:t>, single-</a:t>
            </a:r>
            <a:r>
              <a:rPr lang="it-IT" sz="2000" dirty="0" err="1"/>
              <a:t>arm</a:t>
            </a:r>
            <a:r>
              <a:rPr lang="it-IT" sz="2000" dirty="0"/>
              <a:t> trial (NCT03590574).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 err="1"/>
              <a:t>Primary</a:t>
            </a:r>
            <a:r>
              <a:rPr lang="it-IT" sz="2000" dirty="0"/>
              <a:t> </a:t>
            </a:r>
            <a:r>
              <a:rPr lang="it-IT" sz="2000" dirty="0" err="1"/>
              <a:t>endpoints</a:t>
            </a:r>
            <a:r>
              <a:rPr lang="it-IT" sz="2000" dirty="0"/>
              <a:t>: </a:t>
            </a:r>
            <a:r>
              <a:rPr lang="it-IT" sz="2000" dirty="0" err="1"/>
              <a:t>incidence</a:t>
            </a:r>
            <a:r>
              <a:rPr lang="it-IT" sz="2000" dirty="0"/>
              <a:t> of Grade </a:t>
            </a:r>
            <a:r>
              <a:rPr lang="it-IT" sz="2000" u="sng" dirty="0"/>
              <a:t>&gt;</a:t>
            </a:r>
            <a:r>
              <a:rPr lang="it-IT" sz="2000" dirty="0"/>
              <a:t> 3 </a:t>
            </a:r>
            <a:r>
              <a:rPr lang="it-IT" sz="2000" dirty="0" err="1"/>
              <a:t>toxicity</a:t>
            </a:r>
            <a:r>
              <a:rPr lang="it-IT" sz="2000" dirty="0"/>
              <a:t> </a:t>
            </a:r>
            <a:r>
              <a:rPr lang="it-IT" sz="2000" dirty="0" err="1"/>
              <a:t>occurring</a:t>
            </a:r>
            <a:r>
              <a:rPr lang="it-IT" sz="2000" dirty="0"/>
              <a:t> </a:t>
            </a:r>
            <a:r>
              <a:rPr lang="it-IT" sz="2000" dirty="0" err="1"/>
              <a:t>within</a:t>
            </a:r>
            <a:r>
              <a:rPr lang="it-IT" sz="2000" dirty="0"/>
              <a:t> 60 </a:t>
            </a:r>
            <a:r>
              <a:rPr lang="it-IT" sz="2000" dirty="0" err="1"/>
              <a:t>days</a:t>
            </a:r>
            <a:r>
              <a:rPr lang="it-IT" sz="2000" dirty="0"/>
              <a:t> of AUTO4 </a:t>
            </a:r>
            <a:r>
              <a:rPr lang="it-IT" sz="2000" dirty="0" err="1"/>
              <a:t>infusion</a:t>
            </a:r>
            <a:r>
              <a:rPr lang="it-IT" sz="2000" dirty="0"/>
              <a:t> and the </a:t>
            </a:r>
            <a:r>
              <a:rPr lang="it-IT" sz="2000" dirty="0" err="1"/>
              <a:t>frequency</a:t>
            </a:r>
            <a:r>
              <a:rPr lang="it-IT" sz="2000" dirty="0"/>
              <a:t> of DLT </a:t>
            </a:r>
            <a:r>
              <a:rPr lang="it-IT" sz="2000" dirty="0" err="1"/>
              <a:t>within</a:t>
            </a:r>
            <a:r>
              <a:rPr lang="it-IT" sz="2000" dirty="0"/>
              <a:t> 28 </a:t>
            </a:r>
            <a:r>
              <a:rPr lang="it-IT" sz="2000" dirty="0" err="1"/>
              <a:t>days</a:t>
            </a:r>
            <a:r>
              <a:rPr lang="it-IT" sz="2000" dirty="0"/>
              <a:t> of AUTO4 </a:t>
            </a:r>
            <a:r>
              <a:rPr lang="it-IT" sz="2000" dirty="0" err="1"/>
              <a:t>infusion</a:t>
            </a:r>
            <a:r>
              <a:rPr lang="it-IT" sz="2000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 err="1"/>
              <a:t>Secondary</a:t>
            </a:r>
            <a:r>
              <a:rPr lang="it-IT" sz="2000" dirty="0"/>
              <a:t> </a:t>
            </a:r>
            <a:r>
              <a:rPr lang="it-IT" sz="2000" dirty="0" err="1"/>
              <a:t>endpoint</a:t>
            </a:r>
            <a:r>
              <a:rPr lang="it-IT" sz="2000" dirty="0"/>
              <a:t>: </a:t>
            </a:r>
            <a:r>
              <a:rPr lang="it-IT" sz="2000" dirty="0" err="1"/>
              <a:t>overall</a:t>
            </a:r>
            <a:r>
              <a:rPr lang="it-IT" sz="2000" dirty="0"/>
              <a:t> </a:t>
            </a:r>
            <a:r>
              <a:rPr lang="it-IT" sz="2000" dirty="0" err="1"/>
              <a:t>response</a:t>
            </a:r>
            <a:r>
              <a:rPr lang="it-IT" sz="2000" dirty="0"/>
              <a:t> (CR+PR) rate post AUTO4 </a:t>
            </a:r>
            <a:r>
              <a:rPr lang="it-IT" sz="2000" dirty="0" err="1"/>
              <a:t>infusion</a:t>
            </a:r>
            <a:r>
              <a:rPr lang="it-IT" sz="2000" dirty="0"/>
              <a:t> by PET-CT (Lugano 2014 </a:t>
            </a:r>
            <a:r>
              <a:rPr lang="it-IT" sz="2000" dirty="0" err="1"/>
              <a:t>criteria</a:t>
            </a:r>
            <a:r>
              <a:rPr lang="it-IT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840101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269" y="249512"/>
            <a:ext cx="11080531" cy="1325563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5. SAFETY AND PRELIMINARY EFFICACY FINDINGS OF AUTO4, A TRBC1-TARGETTING CAR, IN RELAPSED/REFRACTORY TRBC1 POSITIVE SELECTED T CELL NON-HODGKIN LYMPHOMA</a:t>
            </a:r>
            <a:r>
              <a:rPr lang="it-IT" sz="2800" b="1" dirty="0">
                <a:solidFill>
                  <a:srgbClr val="002060"/>
                </a:solidFill>
              </a:rPr>
              <a:t>.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S261 (oral presentation), </a:t>
            </a:r>
            <a:r>
              <a:rPr lang="en-GB" sz="1600" dirty="0" err="1"/>
              <a:t>Cwynarski</a:t>
            </a:r>
            <a:r>
              <a:rPr lang="en-GB" sz="1600" dirty="0"/>
              <a:t> K. et al. EHA 2022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230415E-4225-A646-96C4-1598D048B2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022" t="15840" r="7270"/>
          <a:stretch/>
        </p:blipFill>
        <p:spPr>
          <a:xfrm>
            <a:off x="630621" y="2235146"/>
            <a:ext cx="4383491" cy="2504089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18F4157-D468-9945-88E6-2D43A8C091D4}"/>
              </a:ext>
            </a:extLst>
          </p:cNvPr>
          <p:cNvSpPr txBox="1"/>
          <p:nvPr/>
        </p:nvSpPr>
        <p:spPr>
          <a:xfrm>
            <a:off x="630621" y="1788765"/>
            <a:ext cx="206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Patients disposition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47C4751-D8A7-0E4A-B3FC-E56E63CD609F}"/>
              </a:ext>
            </a:extLst>
          </p:cNvPr>
          <p:cNvSpPr txBox="1"/>
          <p:nvPr/>
        </p:nvSpPr>
        <p:spPr>
          <a:xfrm>
            <a:off x="630620" y="4739235"/>
            <a:ext cx="4383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Safety set: 10 pts</a:t>
            </a:r>
          </a:p>
          <a:p>
            <a:r>
              <a:rPr lang="en-GB" sz="1200" dirty="0"/>
              <a:t>Efficacy set, </a:t>
            </a:r>
            <a:r>
              <a:rPr lang="en-GB" sz="1200" u="sng" dirty="0"/>
              <a:t>&gt;</a:t>
            </a:r>
            <a:r>
              <a:rPr lang="en-GB" sz="1200" dirty="0"/>
              <a:t> 1 </a:t>
            </a:r>
            <a:r>
              <a:rPr lang="en-GB" sz="1200" dirty="0" err="1"/>
              <a:t>mo</a:t>
            </a:r>
            <a:r>
              <a:rPr lang="en-GB" sz="1200" dirty="0"/>
              <a:t> f-up: 9 pts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B81CCE5-705F-E442-80F4-BEA6365663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97" t="8817" r="2415"/>
          <a:stretch/>
        </p:blipFill>
        <p:spPr>
          <a:xfrm>
            <a:off x="5917323" y="2158097"/>
            <a:ext cx="5689865" cy="317319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19A5B82-E397-9546-BBFA-D3428785E5A7}"/>
              </a:ext>
            </a:extLst>
          </p:cNvPr>
          <p:cNvSpPr txBox="1"/>
          <p:nvPr/>
        </p:nvSpPr>
        <p:spPr>
          <a:xfrm>
            <a:off x="5917323" y="1788765"/>
            <a:ext cx="2402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Baseline characteristics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950D3AFF-7305-554D-BCDA-D071B8597D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92" t="27916" r="1190" b="7437"/>
          <a:stretch/>
        </p:blipFill>
        <p:spPr>
          <a:xfrm>
            <a:off x="481193" y="5331291"/>
            <a:ext cx="5332341" cy="1213595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32CFE42D-E139-9244-A748-3C60E6C2D355}"/>
              </a:ext>
            </a:extLst>
          </p:cNvPr>
          <p:cNvSpPr/>
          <p:nvPr/>
        </p:nvSpPr>
        <p:spPr>
          <a:xfrm>
            <a:off x="5917323" y="2606566"/>
            <a:ext cx="5791201" cy="5360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662C4B7-8A88-8E42-8115-DCAD8226E3F4}"/>
              </a:ext>
            </a:extLst>
          </p:cNvPr>
          <p:cNvSpPr/>
          <p:nvPr/>
        </p:nvSpPr>
        <p:spPr>
          <a:xfrm>
            <a:off x="5917323" y="4970067"/>
            <a:ext cx="5791201" cy="27326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9538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269" y="249512"/>
            <a:ext cx="11080531" cy="1325563"/>
          </a:xfrm>
        </p:spPr>
        <p:txBody>
          <a:bodyPr anchor="ctr">
            <a:normAutofit/>
          </a:bodyPr>
          <a:lstStyle/>
          <a:p>
            <a:r>
              <a:rPr lang="it-IT" sz="2700" b="1" dirty="0">
                <a:solidFill>
                  <a:srgbClr val="002060"/>
                </a:solidFill>
              </a:rPr>
              <a:t>5. SAFETY AND PRELIMINARY EFFICACY FINDINGS OF AUTO4, A TRBC1-TARGETTING CAR, IN RELAPSED/REFRACTORY TRBC1 POSITIVE SELECTED T CELL NON-HODGKIN LYMPHOMA</a:t>
            </a:r>
            <a:r>
              <a:rPr lang="it-IT" sz="2800" b="1" dirty="0">
                <a:solidFill>
                  <a:srgbClr val="002060"/>
                </a:solidFill>
              </a:rPr>
              <a:t>.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S261 (oral presentation), </a:t>
            </a:r>
            <a:r>
              <a:rPr lang="en-GB" sz="1600" dirty="0" err="1"/>
              <a:t>Cwynarski</a:t>
            </a:r>
            <a:r>
              <a:rPr lang="en-GB" sz="1600" dirty="0"/>
              <a:t> K. et al. EHA 2022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7C366C5-BD84-2C42-8C45-5653E45599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54" b="17375"/>
          <a:stretch/>
        </p:blipFill>
        <p:spPr>
          <a:xfrm>
            <a:off x="362097" y="2047049"/>
            <a:ext cx="5843752" cy="195561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2C193F9-81AC-D542-9961-0D5F3DF346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664" r="4851" b="7952"/>
          <a:stretch/>
        </p:blipFill>
        <p:spPr>
          <a:xfrm>
            <a:off x="6594998" y="2068916"/>
            <a:ext cx="4997234" cy="2113869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49738C2-DB6B-B441-B44A-03E0FBED5FE3}"/>
              </a:ext>
            </a:extLst>
          </p:cNvPr>
          <p:cNvSpPr txBox="1"/>
          <p:nvPr/>
        </p:nvSpPr>
        <p:spPr>
          <a:xfrm>
            <a:off x="458094" y="4202295"/>
            <a:ext cx="11080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3 </a:t>
            </a:r>
            <a:r>
              <a:rPr lang="it-IT" sz="1400" dirty="0" err="1"/>
              <a:t>pts</a:t>
            </a:r>
            <a:r>
              <a:rPr lang="it-IT" sz="1400" dirty="0"/>
              <a:t> (33%) </a:t>
            </a:r>
            <a:r>
              <a:rPr lang="it-IT" sz="1400" dirty="0" err="1"/>
              <a:t>experienced</a:t>
            </a:r>
            <a:r>
              <a:rPr lang="it-IT" sz="1400" dirty="0"/>
              <a:t> CRS (1 Grade 1, 1 Grade 2, and 1 Grade 3).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None of the </a:t>
            </a:r>
            <a:r>
              <a:rPr lang="it-IT" sz="1400" dirty="0" err="1"/>
              <a:t>pts</a:t>
            </a:r>
            <a:r>
              <a:rPr lang="it-IT" sz="1400" dirty="0"/>
              <a:t> </a:t>
            </a:r>
            <a:r>
              <a:rPr lang="it-IT" sz="1400" dirty="0" err="1"/>
              <a:t>experienced</a:t>
            </a:r>
            <a:r>
              <a:rPr lang="it-IT" sz="1400" dirty="0"/>
              <a:t> ICANS.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The </a:t>
            </a:r>
            <a:r>
              <a:rPr lang="it-IT" sz="1400" dirty="0" err="1"/>
              <a:t>most</a:t>
            </a:r>
            <a:r>
              <a:rPr lang="it-IT" sz="1400" dirty="0"/>
              <a:t> common treatment-</a:t>
            </a:r>
            <a:r>
              <a:rPr lang="it-IT" sz="1400" dirty="0" err="1"/>
              <a:t>emergent</a:t>
            </a:r>
            <a:r>
              <a:rPr lang="it-IT" sz="1400" dirty="0"/>
              <a:t> </a:t>
            </a:r>
            <a:r>
              <a:rPr lang="it-IT" sz="1400" dirty="0" err="1"/>
              <a:t>adverse</a:t>
            </a:r>
            <a:r>
              <a:rPr lang="it-IT" sz="1400" dirty="0"/>
              <a:t> </a:t>
            </a:r>
            <a:r>
              <a:rPr lang="it-IT" sz="1400" dirty="0" err="1"/>
              <a:t>events</a:t>
            </a:r>
            <a:r>
              <a:rPr lang="it-IT" sz="1400" dirty="0"/>
              <a:t> </a:t>
            </a:r>
            <a:r>
              <a:rPr lang="it-IT" sz="1400" dirty="0" err="1"/>
              <a:t>were</a:t>
            </a:r>
            <a:r>
              <a:rPr lang="it-IT" sz="1400" dirty="0"/>
              <a:t> </a:t>
            </a:r>
            <a:r>
              <a:rPr lang="it-IT" sz="1400" dirty="0" err="1"/>
              <a:t>cytopenias</a:t>
            </a:r>
            <a:r>
              <a:rPr lang="it-IT" sz="1400" dirty="0"/>
              <a:t> (anemia and neutropenia).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5/9 </a:t>
            </a:r>
            <a:r>
              <a:rPr lang="it-IT" sz="1400" dirty="0" err="1"/>
              <a:t>pts</a:t>
            </a:r>
            <a:r>
              <a:rPr lang="it-IT" sz="1400" dirty="0"/>
              <a:t> </a:t>
            </a:r>
            <a:r>
              <a:rPr lang="it-IT" sz="1400" dirty="0" err="1"/>
              <a:t>achieved</a:t>
            </a:r>
            <a:r>
              <a:rPr lang="it-IT" sz="1400" dirty="0"/>
              <a:t> a CR </a:t>
            </a:r>
            <a:r>
              <a:rPr lang="it-IT" sz="1400" dirty="0" err="1"/>
              <a:t>at</a:t>
            </a:r>
            <a:r>
              <a:rPr lang="it-IT" sz="1400" dirty="0"/>
              <a:t> 1 </a:t>
            </a:r>
            <a:r>
              <a:rPr lang="it-IT" sz="1400" dirty="0" err="1"/>
              <a:t>months</a:t>
            </a:r>
            <a:r>
              <a:rPr lang="it-IT" sz="1400" dirty="0"/>
              <a:t> (green line, </a:t>
            </a:r>
            <a:r>
              <a:rPr lang="it-IT" sz="1400" dirty="0" err="1"/>
              <a:t>Fig</a:t>
            </a:r>
            <a:r>
              <a:rPr lang="it-IT" sz="1400" dirty="0"/>
              <a:t> 1), of </a:t>
            </a:r>
            <a:r>
              <a:rPr lang="it-IT" sz="1400" dirty="0" err="1"/>
              <a:t>them</a:t>
            </a:r>
            <a:r>
              <a:rPr lang="it-IT" sz="1400" dirty="0"/>
              <a:t> 3 </a:t>
            </a:r>
            <a:r>
              <a:rPr lang="it-IT" sz="1400" dirty="0" err="1"/>
              <a:t>progressed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2.5, 3 and 6 </a:t>
            </a:r>
            <a:r>
              <a:rPr lang="it-IT" sz="1400" dirty="0" err="1"/>
              <a:t>months</a:t>
            </a:r>
            <a:r>
              <a:rPr lang="it-IT" sz="1400" dirty="0"/>
              <a:t> </a:t>
            </a:r>
            <a:r>
              <a:rPr lang="it-IT" sz="1400" dirty="0" err="1"/>
              <a:t>respectively</a:t>
            </a:r>
            <a:r>
              <a:rPr lang="it-IT" sz="1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/>
              <a:t>1 </a:t>
            </a:r>
            <a:r>
              <a:rPr lang="it-IT" sz="1400" dirty="0" err="1"/>
              <a:t>pts</a:t>
            </a:r>
            <a:r>
              <a:rPr lang="it-IT" sz="1400" dirty="0"/>
              <a:t>  </a:t>
            </a:r>
            <a:r>
              <a:rPr lang="it-IT" sz="1400" dirty="0" err="1"/>
              <a:t>remains</a:t>
            </a:r>
            <a:r>
              <a:rPr lang="it-IT" sz="1400" dirty="0"/>
              <a:t> with a PR </a:t>
            </a:r>
            <a:r>
              <a:rPr lang="it-IT" sz="1400" dirty="0" err="1"/>
              <a:t>at</a:t>
            </a:r>
            <a:r>
              <a:rPr lang="it-IT" sz="1400" dirty="0"/>
              <a:t> 6 </a:t>
            </a:r>
            <a:r>
              <a:rPr lang="it-IT" sz="1400" dirty="0" err="1"/>
              <a:t>months</a:t>
            </a:r>
            <a:r>
              <a:rPr lang="it-IT" sz="1400" dirty="0"/>
              <a:t> post AUTO4 (light-blue line, Fig. 1) and 3 </a:t>
            </a:r>
            <a:r>
              <a:rPr lang="it-IT" sz="1400" dirty="0" err="1"/>
              <a:t>pts</a:t>
            </a:r>
            <a:r>
              <a:rPr lang="it-IT" sz="1400" dirty="0"/>
              <a:t> </a:t>
            </a:r>
            <a:r>
              <a:rPr lang="it-IT" sz="1400" dirty="0" err="1"/>
              <a:t>did</a:t>
            </a:r>
            <a:r>
              <a:rPr lang="it-IT" sz="1400" dirty="0"/>
              <a:t> </a:t>
            </a:r>
            <a:r>
              <a:rPr lang="it-IT" sz="1400" dirty="0" err="1"/>
              <a:t>not</a:t>
            </a:r>
            <a:r>
              <a:rPr lang="it-IT" sz="1400" dirty="0"/>
              <a:t> </a:t>
            </a:r>
            <a:r>
              <a:rPr lang="it-IT" sz="1400" dirty="0" err="1"/>
              <a:t>respond</a:t>
            </a:r>
            <a:r>
              <a:rPr lang="it-IT" sz="1400" dirty="0"/>
              <a:t> (</a:t>
            </a:r>
            <a:r>
              <a:rPr lang="it-IT" sz="1400" dirty="0" err="1"/>
              <a:t>yellow</a:t>
            </a:r>
            <a:r>
              <a:rPr lang="it-IT" sz="1400" dirty="0"/>
              <a:t> line, Fig.1) </a:t>
            </a:r>
          </a:p>
          <a:p>
            <a:endParaRPr lang="en-GB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33D5C1AB-5EC1-094E-9EA9-C7BBF9D21A5D}"/>
              </a:ext>
            </a:extLst>
          </p:cNvPr>
          <p:cNvSpPr/>
          <p:nvPr/>
        </p:nvSpPr>
        <p:spPr>
          <a:xfrm>
            <a:off x="362097" y="2695857"/>
            <a:ext cx="5843751" cy="374904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739000E-8159-A346-A8A7-F0A44E5AD82F}"/>
              </a:ext>
            </a:extLst>
          </p:cNvPr>
          <p:cNvSpPr txBox="1"/>
          <p:nvPr/>
        </p:nvSpPr>
        <p:spPr>
          <a:xfrm>
            <a:off x="442452" y="1625531"/>
            <a:ext cx="1432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SAFETY DATA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84444EB-B739-9D4D-9815-FCE97D97CB90}"/>
              </a:ext>
            </a:extLst>
          </p:cNvPr>
          <p:cNvSpPr txBox="1"/>
          <p:nvPr/>
        </p:nvSpPr>
        <p:spPr>
          <a:xfrm>
            <a:off x="7074310" y="1630489"/>
            <a:ext cx="2325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SURVIVAL DATA </a:t>
            </a:r>
            <a:r>
              <a:rPr lang="en-GB" dirty="0"/>
              <a:t>(Fig.1)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45B1680B-D8ED-4F4E-B36B-4BD51A4DC103}"/>
              </a:ext>
            </a:extLst>
          </p:cNvPr>
          <p:cNvSpPr/>
          <p:nvPr/>
        </p:nvSpPr>
        <p:spPr>
          <a:xfrm>
            <a:off x="7074311" y="2079186"/>
            <a:ext cx="4517922" cy="4801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2DD9E88-B03C-E546-9E91-877676060AF5}"/>
              </a:ext>
            </a:extLst>
          </p:cNvPr>
          <p:cNvSpPr txBox="1"/>
          <p:nvPr/>
        </p:nvSpPr>
        <p:spPr>
          <a:xfrm>
            <a:off x="442452" y="5696722"/>
            <a:ext cx="11149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AUTO4 </a:t>
            </a:r>
            <a:r>
              <a:rPr lang="it-IT" dirty="0" err="1"/>
              <a:t>has</a:t>
            </a:r>
            <a:r>
              <a:rPr lang="it-IT" dirty="0"/>
              <a:t> a </a:t>
            </a:r>
            <a:r>
              <a:rPr lang="it-IT" dirty="0" err="1"/>
              <a:t>tolerable</a:t>
            </a:r>
            <a:r>
              <a:rPr lang="it-IT" dirty="0"/>
              <a:t> </a:t>
            </a:r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in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TRBC1+ </a:t>
            </a:r>
            <a:r>
              <a:rPr lang="it-IT" dirty="0" err="1"/>
              <a:t>peripheral</a:t>
            </a:r>
            <a:r>
              <a:rPr lang="it-IT" dirty="0"/>
              <a:t> T-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. </a:t>
            </a:r>
          </a:p>
          <a:p>
            <a:r>
              <a:rPr lang="it-IT" dirty="0" err="1"/>
              <a:t>Early</a:t>
            </a:r>
            <a:r>
              <a:rPr lang="it-IT" dirty="0"/>
              <a:t> data shows </a:t>
            </a:r>
            <a:r>
              <a:rPr lang="it-IT" dirty="0" err="1"/>
              <a:t>encouraging</a:t>
            </a:r>
            <a:r>
              <a:rPr lang="it-IT" dirty="0"/>
              <a:t> </a:t>
            </a:r>
            <a:r>
              <a:rPr lang="it-IT" dirty="0" err="1"/>
              <a:t>response</a:t>
            </a:r>
            <a:r>
              <a:rPr lang="it-IT" dirty="0"/>
              <a:t> </a:t>
            </a:r>
            <a:r>
              <a:rPr lang="it-IT" dirty="0" err="1"/>
              <a:t>rates</a:t>
            </a:r>
            <a:r>
              <a:rPr lang="it-IT" dirty="0"/>
              <a:t>. </a:t>
            </a:r>
          </a:p>
          <a:p>
            <a:endParaRPr lang="en-GB" dirty="0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5A59EF2C-4B3D-CD42-8F32-23F3B81DE87D}"/>
              </a:ext>
            </a:extLst>
          </p:cNvPr>
          <p:cNvSpPr/>
          <p:nvPr/>
        </p:nvSpPr>
        <p:spPr>
          <a:xfrm>
            <a:off x="442452" y="5668355"/>
            <a:ext cx="11149780" cy="673111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4263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325563"/>
          </a:xfrm>
        </p:spPr>
        <p:txBody>
          <a:bodyPr anchor="ctr">
            <a:normAutofit fontScale="90000"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6</a:t>
            </a:r>
            <a:r>
              <a:rPr lang="it-IT" sz="2400" b="1" dirty="0">
                <a:solidFill>
                  <a:srgbClr val="002060"/>
                </a:solidFill>
              </a:rPr>
              <a:t>. </a:t>
            </a:r>
            <a:r>
              <a:rPr lang="it-IT" sz="3100" b="1" dirty="0">
                <a:solidFill>
                  <a:srgbClr val="002060"/>
                </a:solidFill>
              </a:rPr>
              <a:t>THE COBALT-LYM STUDY OF CTX130: A PHASE 1 DOSE ESCALATION STUDY OF CD70-TARGETED ALLOGENEIC CRISPR-CAS9–ENGINEERED CAR T CELLS IN PATIENTS WITH RELAPSED/REFRACTORY (</a:t>
            </a:r>
            <a:r>
              <a:rPr lang="it-IT" sz="3100" b="1" dirty="0" err="1">
                <a:solidFill>
                  <a:srgbClr val="002060"/>
                </a:solidFill>
              </a:rPr>
              <a:t>R</a:t>
            </a:r>
            <a:r>
              <a:rPr lang="it-IT" sz="3100" b="1" dirty="0">
                <a:solidFill>
                  <a:srgbClr val="002060"/>
                </a:solidFill>
              </a:rPr>
              <a:t>/</a:t>
            </a:r>
            <a:r>
              <a:rPr lang="it-IT" sz="3100" b="1" dirty="0" err="1">
                <a:solidFill>
                  <a:srgbClr val="002060"/>
                </a:solidFill>
              </a:rPr>
              <a:t>R</a:t>
            </a:r>
            <a:r>
              <a:rPr lang="it-IT" sz="3100" b="1" dirty="0">
                <a:solidFill>
                  <a:srgbClr val="002060"/>
                </a:solidFill>
              </a:rPr>
              <a:t>) T- CELL MALIGNANCIES.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S262 (oral presentation), Swaminathan P. I. et al. EHA 2022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AD9E3CA-8678-8446-830D-D9763BD8D6B7}"/>
              </a:ext>
            </a:extLst>
          </p:cNvPr>
          <p:cNvSpPr txBox="1"/>
          <p:nvPr/>
        </p:nvSpPr>
        <p:spPr>
          <a:xfrm>
            <a:off x="690666" y="2091447"/>
            <a:ext cx="1088122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 err="1"/>
              <a:t>Adapting</a:t>
            </a:r>
            <a:r>
              <a:rPr lang="it-IT" sz="2000" dirty="0"/>
              <a:t> CAR T-</a:t>
            </a:r>
            <a:r>
              <a:rPr lang="it-IT" sz="2000" dirty="0" err="1"/>
              <a:t>cell</a:t>
            </a:r>
            <a:r>
              <a:rPr lang="it-IT" sz="2000" dirty="0"/>
              <a:t> </a:t>
            </a:r>
            <a:r>
              <a:rPr lang="it-IT" sz="2000" dirty="0" err="1"/>
              <a:t>therapy</a:t>
            </a:r>
            <a:r>
              <a:rPr lang="it-IT" sz="2000" dirty="0"/>
              <a:t> for TCL </a:t>
            </a:r>
            <a:r>
              <a:rPr lang="it-IT" sz="2000" dirty="0" err="1"/>
              <a:t>continues</a:t>
            </a:r>
            <a:r>
              <a:rPr lang="it-IT" sz="2000" dirty="0"/>
              <a:t> to be </a:t>
            </a:r>
            <a:r>
              <a:rPr lang="it-IT" sz="2000" dirty="0" err="1"/>
              <a:t>challenging</a:t>
            </a:r>
            <a:r>
              <a:rPr lang="it-IT" sz="2000" dirty="0"/>
              <a:t> due to </a:t>
            </a:r>
            <a:r>
              <a:rPr lang="it-IT" sz="2000" dirty="0" err="1"/>
              <a:t>poor</a:t>
            </a:r>
            <a:r>
              <a:rPr lang="it-IT" sz="2000" dirty="0"/>
              <a:t> </a:t>
            </a:r>
            <a:r>
              <a:rPr lang="it-IT" sz="2000" dirty="0" err="1"/>
              <a:t>function</a:t>
            </a:r>
            <a:r>
              <a:rPr lang="it-IT" sz="2000" dirty="0"/>
              <a:t> of </a:t>
            </a:r>
            <a:r>
              <a:rPr lang="it-IT" sz="2000" dirty="0" err="1"/>
              <a:t>donor</a:t>
            </a:r>
            <a:r>
              <a:rPr lang="it-IT" sz="2000" dirty="0"/>
              <a:t> T </a:t>
            </a:r>
            <a:r>
              <a:rPr lang="it-IT" sz="2000" dirty="0" err="1"/>
              <a:t>cells</a:t>
            </a:r>
            <a:r>
              <a:rPr lang="it-IT" sz="2000" dirty="0"/>
              <a:t>, fratricide </a:t>
            </a:r>
            <a:r>
              <a:rPr lang="it-IT" sz="2000" dirty="0" err="1"/>
              <a:t>effect</a:t>
            </a:r>
            <a:r>
              <a:rPr lang="it-IT" sz="2000" dirty="0"/>
              <a:t>, and </a:t>
            </a:r>
            <a:r>
              <a:rPr lang="it-IT" sz="2000" dirty="0" err="1"/>
              <a:t>risk</a:t>
            </a:r>
            <a:r>
              <a:rPr lang="it-IT" sz="2000" dirty="0"/>
              <a:t> of </a:t>
            </a:r>
            <a:r>
              <a:rPr lang="it-IT" sz="2000" dirty="0" err="1"/>
              <a:t>infusing</a:t>
            </a:r>
            <a:r>
              <a:rPr lang="it-IT" sz="2000" dirty="0"/>
              <a:t> </a:t>
            </a:r>
            <a:r>
              <a:rPr lang="it-IT" sz="2000" dirty="0" err="1"/>
              <a:t>transduced</a:t>
            </a:r>
            <a:r>
              <a:rPr lang="it-IT" sz="2000" dirty="0"/>
              <a:t> </a:t>
            </a:r>
            <a:r>
              <a:rPr lang="it-IT" sz="2000" dirty="0" err="1"/>
              <a:t>malignant</a:t>
            </a:r>
            <a:r>
              <a:rPr lang="it-IT" sz="2000" dirty="0"/>
              <a:t> CAR T </a:t>
            </a:r>
            <a:r>
              <a:rPr lang="it-IT" sz="2000" dirty="0" err="1"/>
              <a:t>cells</a:t>
            </a:r>
            <a:r>
              <a:rPr lang="it-IT" sz="2000" dirty="0"/>
              <a:t> </a:t>
            </a:r>
            <a:r>
              <a:rPr lang="it-IT" sz="2000" dirty="0" err="1"/>
              <a:t>into</a:t>
            </a:r>
            <a:r>
              <a:rPr lang="it-IT" sz="2000" dirty="0"/>
              <a:t> </a:t>
            </a:r>
            <a:r>
              <a:rPr lang="it-IT" sz="2000" dirty="0" err="1"/>
              <a:t>pts</a:t>
            </a:r>
            <a:r>
              <a:rPr lang="it-IT" sz="2000" dirty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CTX130</a:t>
            </a:r>
            <a:r>
              <a:rPr lang="it-IT" sz="2000" baseline="30000" dirty="0"/>
              <a:t>TM</a:t>
            </a:r>
            <a:r>
              <a:rPr lang="it-IT" sz="2000" dirty="0"/>
              <a:t> </a:t>
            </a:r>
            <a:r>
              <a:rPr lang="it-IT" sz="2000" dirty="0" err="1"/>
              <a:t>is</a:t>
            </a:r>
            <a:r>
              <a:rPr lang="it-IT" sz="2000" dirty="0"/>
              <a:t> a first-in-</a:t>
            </a:r>
            <a:r>
              <a:rPr lang="it-IT" sz="2000" dirty="0" err="1"/>
              <a:t>class</a:t>
            </a:r>
            <a:r>
              <a:rPr lang="it-IT" sz="2000" dirty="0"/>
              <a:t>, CD70-targeting </a:t>
            </a:r>
            <a:r>
              <a:rPr lang="it-IT" sz="2000" dirty="0" err="1"/>
              <a:t>allogeneic</a:t>
            </a:r>
            <a:r>
              <a:rPr lang="it-IT" sz="2000" dirty="0"/>
              <a:t> CAR T </a:t>
            </a:r>
            <a:r>
              <a:rPr lang="it-IT" sz="2000" dirty="0" err="1"/>
              <a:t>that</a:t>
            </a:r>
            <a:r>
              <a:rPr lang="it-IT" sz="2000" dirty="0"/>
              <a:t> </a:t>
            </a:r>
            <a:r>
              <a:rPr lang="it-IT" sz="2000" dirty="0" err="1"/>
              <a:t>may</a:t>
            </a:r>
            <a:r>
              <a:rPr lang="it-IT" sz="2000" dirty="0"/>
              <a:t> </a:t>
            </a:r>
            <a:r>
              <a:rPr lang="it-IT" sz="2000" dirty="0" err="1"/>
              <a:t>allow</a:t>
            </a:r>
            <a:r>
              <a:rPr lang="it-IT" sz="2000" dirty="0"/>
              <a:t> for CAR T </a:t>
            </a:r>
            <a:r>
              <a:rPr lang="it-IT" sz="2000" dirty="0" err="1"/>
              <a:t>therapy</a:t>
            </a:r>
            <a:r>
              <a:rPr lang="it-IT" sz="2000" dirty="0"/>
              <a:t> in </a:t>
            </a:r>
            <a:r>
              <a:rPr lang="it-IT" sz="2000" dirty="0" err="1"/>
              <a:t>pts</a:t>
            </a:r>
            <a:r>
              <a:rPr lang="it-IT" sz="2000" dirty="0"/>
              <a:t> </a:t>
            </a:r>
            <a:r>
              <a:rPr lang="it-IT" sz="2000" dirty="0" err="1"/>
              <a:t>whose</a:t>
            </a:r>
            <a:r>
              <a:rPr lang="it-IT" sz="2000" dirty="0"/>
              <a:t> </a:t>
            </a:r>
            <a:r>
              <a:rPr lang="it-IT" sz="2000" dirty="0" err="1"/>
              <a:t>own</a:t>
            </a:r>
            <a:r>
              <a:rPr lang="it-IT" sz="2000" dirty="0"/>
              <a:t> T </a:t>
            </a:r>
            <a:r>
              <a:rPr lang="it-IT" sz="2000" dirty="0" err="1"/>
              <a:t>cells</a:t>
            </a:r>
            <a:r>
              <a:rPr lang="it-IT" sz="2000" dirty="0"/>
              <a:t> are </a:t>
            </a:r>
            <a:r>
              <a:rPr lang="it-IT" sz="2000" dirty="0" err="1"/>
              <a:t>not</a:t>
            </a:r>
            <a:r>
              <a:rPr lang="it-IT" sz="2000" dirty="0"/>
              <a:t> </a:t>
            </a:r>
            <a:r>
              <a:rPr lang="it-IT" sz="2000" dirty="0" err="1"/>
              <a:t>ideal</a:t>
            </a:r>
            <a:r>
              <a:rPr lang="it-IT" sz="2000" dirty="0"/>
              <a:t> to </a:t>
            </a:r>
            <a:r>
              <a:rPr lang="it-IT" sz="2000" dirty="0" err="1"/>
              <a:t>manufacture</a:t>
            </a:r>
            <a:r>
              <a:rPr lang="it-IT" sz="2000" dirty="0"/>
              <a:t> auto CAR T-</a:t>
            </a:r>
            <a:r>
              <a:rPr lang="it-IT" sz="2000" dirty="0" err="1"/>
              <a:t>cells</a:t>
            </a:r>
            <a:r>
              <a:rPr lang="it-IT" sz="2000" dirty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CD70 </a:t>
            </a:r>
            <a:r>
              <a:rPr lang="it-IT" sz="2000" dirty="0" err="1"/>
              <a:t>is</a:t>
            </a:r>
            <a:r>
              <a:rPr lang="it-IT" sz="2000" dirty="0"/>
              <a:t> a co-</a:t>
            </a:r>
            <a:r>
              <a:rPr lang="it-IT" sz="2000" dirty="0" err="1"/>
              <a:t>stimulatory</a:t>
            </a:r>
            <a:r>
              <a:rPr lang="it-IT" sz="2000" dirty="0"/>
              <a:t> </a:t>
            </a:r>
            <a:r>
              <a:rPr lang="it-IT" sz="2000" dirty="0" err="1"/>
              <a:t>protein</a:t>
            </a:r>
            <a:r>
              <a:rPr lang="it-IT" sz="2000" dirty="0"/>
              <a:t> with </a:t>
            </a:r>
            <a:r>
              <a:rPr lang="it-IT" sz="2000" dirty="0" err="1"/>
              <a:t>temporally</a:t>
            </a:r>
            <a:r>
              <a:rPr lang="it-IT" sz="2000" dirty="0"/>
              <a:t> </a:t>
            </a:r>
            <a:r>
              <a:rPr lang="it-IT" sz="2000" dirty="0" err="1"/>
              <a:t>limited</a:t>
            </a:r>
            <a:r>
              <a:rPr lang="it-IT" sz="2000" dirty="0"/>
              <a:t> </a:t>
            </a:r>
            <a:r>
              <a:rPr lang="it-IT" sz="2000" dirty="0" err="1"/>
              <a:t>expression</a:t>
            </a:r>
            <a:r>
              <a:rPr lang="it-IT" sz="2000" dirty="0"/>
              <a:t> on </a:t>
            </a:r>
            <a:r>
              <a:rPr lang="it-IT" sz="2000" dirty="0" err="1"/>
              <a:t>activated</a:t>
            </a:r>
            <a:r>
              <a:rPr lang="it-IT" sz="2000" dirty="0"/>
              <a:t> </a:t>
            </a:r>
            <a:r>
              <a:rPr lang="it-IT" sz="2000" dirty="0" err="1"/>
              <a:t>lymphocytes</a:t>
            </a:r>
            <a:r>
              <a:rPr lang="it-IT" sz="2000" dirty="0"/>
              <a:t> and </a:t>
            </a:r>
            <a:r>
              <a:rPr lang="it-IT" sz="2000" dirty="0" err="1"/>
              <a:t>is</a:t>
            </a:r>
            <a:r>
              <a:rPr lang="it-IT" sz="2000" dirty="0"/>
              <a:t> </a:t>
            </a:r>
            <a:r>
              <a:rPr lang="it-IT" sz="2000" dirty="0" err="1"/>
              <a:t>highly</a:t>
            </a:r>
            <a:r>
              <a:rPr lang="it-IT" sz="2000" dirty="0"/>
              <a:t> </a:t>
            </a:r>
            <a:r>
              <a:rPr lang="it-IT" sz="2000" dirty="0" err="1"/>
              <a:t>expressed</a:t>
            </a:r>
            <a:r>
              <a:rPr lang="it-IT" sz="2000" dirty="0"/>
              <a:t> in </a:t>
            </a:r>
            <a:r>
              <a:rPr lang="it-IT" sz="2000" dirty="0" err="1"/>
              <a:t>many</a:t>
            </a:r>
            <a:r>
              <a:rPr lang="it-IT" sz="2000" dirty="0"/>
              <a:t> </a:t>
            </a:r>
            <a:r>
              <a:rPr lang="it-IT" sz="2000" dirty="0" err="1"/>
              <a:t>TCLs</a:t>
            </a:r>
            <a:r>
              <a:rPr lang="it-IT" sz="2000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Here are </a:t>
            </a:r>
            <a:r>
              <a:rPr lang="it-IT" sz="2000" dirty="0" err="1"/>
              <a:t>reported</a:t>
            </a:r>
            <a:r>
              <a:rPr lang="it-IT" sz="2000" dirty="0"/>
              <a:t> the </a:t>
            </a:r>
            <a:r>
              <a:rPr lang="it-IT" sz="2000" dirty="0" err="1"/>
              <a:t>preliminary</a:t>
            </a:r>
            <a:r>
              <a:rPr lang="it-IT" sz="2000" dirty="0"/>
              <a:t> </a:t>
            </a:r>
            <a:r>
              <a:rPr lang="it-IT" sz="2000" dirty="0" err="1"/>
              <a:t>results</a:t>
            </a:r>
            <a:r>
              <a:rPr lang="it-IT" sz="2000" dirty="0"/>
              <a:t> of the COBALTTM-LYM trial (NCT04502446), a </a:t>
            </a:r>
            <a:r>
              <a:rPr lang="it-IT" sz="2000" dirty="0" err="1"/>
              <a:t>phase</a:t>
            </a:r>
            <a:r>
              <a:rPr lang="it-IT" sz="2000" dirty="0"/>
              <a:t> 1 open-</a:t>
            </a:r>
            <a:r>
              <a:rPr lang="it-IT" sz="2000" dirty="0" err="1"/>
              <a:t>label</a:t>
            </a:r>
            <a:r>
              <a:rPr lang="it-IT" sz="2000" dirty="0"/>
              <a:t>, </a:t>
            </a:r>
            <a:r>
              <a:rPr lang="it-IT" sz="2000" dirty="0" err="1"/>
              <a:t>multicenter</a:t>
            </a:r>
            <a:r>
              <a:rPr lang="it-IT" sz="2000" dirty="0"/>
              <a:t>, global </a:t>
            </a:r>
            <a:r>
              <a:rPr lang="it-IT" sz="2000" dirty="0" err="1"/>
              <a:t>study</a:t>
            </a:r>
            <a:r>
              <a:rPr lang="it-IT" sz="2000" dirty="0"/>
              <a:t> </a:t>
            </a:r>
            <a:r>
              <a:rPr lang="it-IT" sz="2000" dirty="0" err="1"/>
              <a:t>evaluating</a:t>
            </a:r>
            <a:r>
              <a:rPr lang="it-IT" sz="2000" dirty="0"/>
              <a:t> the </a:t>
            </a:r>
            <a:r>
              <a:rPr lang="it-IT" sz="2000" dirty="0" err="1"/>
              <a:t>safety</a:t>
            </a:r>
            <a:r>
              <a:rPr lang="it-IT" sz="2000" dirty="0"/>
              <a:t> and </a:t>
            </a:r>
            <a:r>
              <a:rPr lang="it-IT" sz="2000" dirty="0" err="1"/>
              <a:t>efficacy</a:t>
            </a:r>
            <a:r>
              <a:rPr lang="it-IT" sz="2000" dirty="0"/>
              <a:t> of CTX130 in </a:t>
            </a:r>
            <a:r>
              <a:rPr lang="it-IT" sz="2000" dirty="0" err="1"/>
              <a:t>pts</a:t>
            </a:r>
            <a:r>
              <a:rPr lang="it-IT" sz="2000" dirty="0"/>
              <a:t> ≥18 y with CD70+ (≥10% by </a:t>
            </a:r>
            <a:r>
              <a:rPr lang="it-IT" sz="2000" dirty="0" err="1"/>
              <a:t>immunohistochemistry</a:t>
            </a:r>
            <a:r>
              <a:rPr lang="it-IT" sz="2000" dirty="0"/>
              <a:t>)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TCL (PTCL or CTCL).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 err="1"/>
              <a:t>Primary</a:t>
            </a:r>
            <a:r>
              <a:rPr lang="it-IT" sz="2000" dirty="0"/>
              <a:t> </a:t>
            </a:r>
            <a:r>
              <a:rPr lang="it-IT" sz="2000" dirty="0" err="1"/>
              <a:t>endpoint</a:t>
            </a:r>
            <a:r>
              <a:rPr lang="it-IT" sz="2000" dirty="0"/>
              <a:t>: </a:t>
            </a:r>
            <a:r>
              <a:rPr lang="it-IT" sz="2000" dirty="0" err="1"/>
              <a:t>safety</a:t>
            </a:r>
            <a:r>
              <a:rPr lang="it-IT" sz="2000" dirty="0"/>
              <a:t> (</a:t>
            </a:r>
            <a:r>
              <a:rPr lang="it-IT" sz="2000" dirty="0" err="1"/>
              <a:t>incidence</a:t>
            </a:r>
            <a:r>
              <a:rPr lang="it-IT" sz="2000" dirty="0"/>
              <a:t> of dose </a:t>
            </a:r>
            <a:r>
              <a:rPr lang="it-IT" sz="2000" dirty="0" err="1"/>
              <a:t>limiting</a:t>
            </a:r>
            <a:r>
              <a:rPr lang="it-IT" sz="2000" dirty="0"/>
              <a:t> </a:t>
            </a:r>
            <a:r>
              <a:rPr lang="it-IT" sz="2000" dirty="0" err="1"/>
              <a:t>toxicities</a:t>
            </a:r>
            <a:r>
              <a:rPr lang="it-IT" sz="2000" dirty="0"/>
              <a:t> [</a:t>
            </a:r>
            <a:r>
              <a:rPr lang="it-IT" sz="2000" dirty="0" err="1"/>
              <a:t>DLTs</a:t>
            </a:r>
            <a:r>
              <a:rPr lang="it-IT" sz="2000" dirty="0"/>
              <a:t>]).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 err="1"/>
              <a:t>Key</a:t>
            </a:r>
            <a:r>
              <a:rPr lang="it-IT" sz="2000" dirty="0"/>
              <a:t> </a:t>
            </a:r>
            <a:r>
              <a:rPr lang="it-IT" sz="2000" dirty="0" err="1"/>
              <a:t>secondary</a:t>
            </a:r>
            <a:r>
              <a:rPr lang="it-IT" sz="2000" dirty="0"/>
              <a:t> </a:t>
            </a:r>
            <a:r>
              <a:rPr lang="it-IT" sz="2000" dirty="0" err="1"/>
              <a:t>endpoints</a:t>
            </a:r>
            <a:r>
              <a:rPr lang="it-IT" sz="2000" dirty="0"/>
              <a:t>: </a:t>
            </a:r>
            <a:r>
              <a:rPr lang="it-IT" sz="2000" dirty="0" err="1"/>
              <a:t>overall</a:t>
            </a:r>
            <a:r>
              <a:rPr lang="it-IT" sz="2000" dirty="0"/>
              <a:t> </a:t>
            </a:r>
            <a:r>
              <a:rPr lang="it-IT" sz="2000" dirty="0" err="1"/>
              <a:t>response</a:t>
            </a:r>
            <a:r>
              <a:rPr lang="it-IT" sz="2000" dirty="0"/>
              <a:t> rate, </a:t>
            </a:r>
            <a:r>
              <a:rPr lang="it-IT" sz="2000" dirty="0" err="1"/>
              <a:t>disease</a:t>
            </a:r>
            <a:r>
              <a:rPr lang="it-IT" sz="2000" dirty="0"/>
              <a:t> control rate (DCR; ≥</a:t>
            </a:r>
            <a:r>
              <a:rPr lang="it-IT" sz="2000" dirty="0" err="1"/>
              <a:t>stable</a:t>
            </a:r>
            <a:r>
              <a:rPr lang="it-IT" sz="2000" dirty="0"/>
              <a:t> </a:t>
            </a:r>
            <a:r>
              <a:rPr lang="it-IT" sz="2000" dirty="0" err="1"/>
              <a:t>disease</a:t>
            </a:r>
            <a:r>
              <a:rPr lang="it-IT" sz="2000" dirty="0"/>
              <a:t> [SD]), </a:t>
            </a:r>
            <a:r>
              <a:rPr lang="it-IT" sz="2000" dirty="0" err="1"/>
              <a:t>duration</a:t>
            </a:r>
            <a:r>
              <a:rPr lang="it-IT" sz="2000" dirty="0"/>
              <a:t> of </a:t>
            </a:r>
            <a:r>
              <a:rPr lang="it-IT" sz="2000" dirty="0" err="1"/>
              <a:t>response</a:t>
            </a:r>
            <a:r>
              <a:rPr lang="it-IT" sz="2000" dirty="0"/>
              <a:t> and 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01128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394108-E676-9A46-B5E5-702A9828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6" y="260025"/>
            <a:ext cx="11098924" cy="1325563"/>
          </a:xfrm>
        </p:spPr>
        <p:txBody>
          <a:bodyPr anchor="ctr">
            <a:normAutofit fontScale="90000"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6</a:t>
            </a:r>
            <a:r>
              <a:rPr lang="it-IT" sz="2400" b="1" dirty="0">
                <a:solidFill>
                  <a:srgbClr val="002060"/>
                </a:solidFill>
              </a:rPr>
              <a:t>. </a:t>
            </a:r>
            <a:r>
              <a:rPr lang="it-IT" sz="3100" b="1" dirty="0">
                <a:solidFill>
                  <a:srgbClr val="002060"/>
                </a:solidFill>
              </a:rPr>
              <a:t>THE COBALT-LYM STUDY OF CTX130: A PHASE 1 DOSE ESCALATION STUDY OF CD70-TARGETED ALLOGENEIC CRISPR-CAS9–ENGINEERED CAR T CELLS IN PATIENTS WITH RELAPSED/REFRACTORY (</a:t>
            </a:r>
            <a:r>
              <a:rPr lang="it-IT" sz="3100" b="1" dirty="0" err="1">
                <a:solidFill>
                  <a:srgbClr val="002060"/>
                </a:solidFill>
              </a:rPr>
              <a:t>R</a:t>
            </a:r>
            <a:r>
              <a:rPr lang="it-IT" sz="3100" b="1" dirty="0">
                <a:solidFill>
                  <a:srgbClr val="002060"/>
                </a:solidFill>
              </a:rPr>
              <a:t>/</a:t>
            </a:r>
            <a:r>
              <a:rPr lang="it-IT" sz="3100" b="1" dirty="0" err="1">
                <a:solidFill>
                  <a:srgbClr val="002060"/>
                </a:solidFill>
              </a:rPr>
              <a:t>R</a:t>
            </a:r>
            <a:r>
              <a:rPr lang="it-IT" sz="3100" b="1" dirty="0">
                <a:solidFill>
                  <a:srgbClr val="002060"/>
                </a:solidFill>
              </a:rPr>
              <a:t>) T- CELL MALIGNANCIES.</a:t>
            </a:r>
            <a:endParaRPr lang="en-GB" sz="2700" b="1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58DF9986-CD6D-B048-8866-9A763F5C61C9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S262 (oral presentation), Swaminathan P. I. et al. EHA 2022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DE77CCA-1DE0-4843-B88E-C8E5BB85DA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3" t="23120" r="2479" b="14610"/>
          <a:stretch/>
        </p:blipFill>
        <p:spPr>
          <a:xfrm>
            <a:off x="5421784" y="1813610"/>
            <a:ext cx="6416677" cy="243599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0A9936D-2C71-4042-9D76-C99E4FA5B1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09" t="24268" r="33338" b="15461"/>
          <a:stretch/>
        </p:blipFill>
        <p:spPr>
          <a:xfrm>
            <a:off x="609597" y="1851632"/>
            <a:ext cx="4398750" cy="235994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B31560E-F5B1-2E4C-9C81-FEA7D6B6435E}"/>
              </a:ext>
            </a:extLst>
          </p:cNvPr>
          <p:cNvSpPr txBox="1"/>
          <p:nvPr/>
        </p:nvSpPr>
        <p:spPr>
          <a:xfrm>
            <a:off x="439416" y="4328808"/>
            <a:ext cx="113131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Total of 18 pts were treated </a:t>
            </a:r>
            <a:r>
              <a:rPr lang="en-GB" sz="1400" dirty="0" err="1"/>
              <a:t>ans</a:t>
            </a:r>
            <a:r>
              <a:rPr lang="en-GB" sz="1400" dirty="0"/>
              <a:t> evaluable for day28 (8 with PTCL and 10 with CTCL); median age was 67 (39-78), the median prior lines of therapy was 3 (1-8)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err="1"/>
              <a:t>Pts</a:t>
            </a:r>
            <a:r>
              <a:rPr lang="it-IT" sz="1400" dirty="0"/>
              <a:t> </a:t>
            </a:r>
            <a:r>
              <a:rPr lang="it-IT" sz="1400" dirty="0" err="1"/>
              <a:t>were</a:t>
            </a:r>
            <a:r>
              <a:rPr lang="it-IT" sz="1400" dirty="0"/>
              <a:t> </a:t>
            </a:r>
            <a:r>
              <a:rPr lang="it-IT" sz="1400" dirty="0" err="1"/>
              <a:t>treated</a:t>
            </a:r>
            <a:r>
              <a:rPr lang="it-IT" sz="1400" dirty="0"/>
              <a:t> with CTX130 </a:t>
            </a:r>
            <a:r>
              <a:rPr lang="it-IT" sz="1400" dirty="0" err="1"/>
              <a:t>at</a:t>
            </a:r>
            <a:r>
              <a:rPr lang="it-IT" sz="1400" dirty="0"/>
              <a:t> 4 </a:t>
            </a:r>
            <a:r>
              <a:rPr lang="it-IT" sz="1400" dirty="0" err="1"/>
              <a:t>DLs</a:t>
            </a:r>
            <a:r>
              <a:rPr lang="it-IT" sz="1400" dirty="0"/>
              <a:t> (from 3x10</a:t>
            </a:r>
            <a:r>
              <a:rPr lang="it-IT" sz="1400" baseline="30000" dirty="0"/>
              <a:t>7</a:t>
            </a:r>
            <a:r>
              <a:rPr lang="it-IT" sz="1400" dirty="0"/>
              <a:t> to 9x10</a:t>
            </a:r>
            <a:r>
              <a:rPr lang="it-IT" sz="1400" baseline="30000" dirty="0"/>
              <a:t>8</a:t>
            </a:r>
            <a:r>
              <a:rPr lang="it-IT" sz="1400" dirty="0"/>
              <a:t>). </a:t>
            </a:r>
            <a:r>
              <a:rPr lang="it-IT" sz="1400" dirty="0" err="1"/>
              <a:t>Pts</a:t>
            </a:r>
            <a:r>
              <a:rPr lang="it-IT" sz="1400" dirty="0"/>
              <a:t> </a:t>
            </a:r>
            <a:r>
              <a:rPr lang="it-IT" sz="1400" dirty="0" err="1"/>
              <a:t>could</a:t>
            </a:r>
            <a:r>
              <a:rPr lang="it-IT" sz="1400" dirty="0"/>
              <a:t> </a:t>
            </a:r>
            <a:r>
              <a:rPr lang="it-IT" sz="1400" dirty="0" err="1"/>
              <a:t>receive</a:t>
            </a:r>
            <a:r>
              <a:rPr lang="it-IT" sz="1400" dirty="0"/>
              <a:t> a </a:t>
            </a:r>
            <a:r>
              <a:rPr lang="it-IT" sz="1400" dirty="0" err="1"/>
              <a:t>second</a:t>
            </a:r>
            <a:r>
              <a:rPr lang="it-IT" sz="1400" dirty="0"/>
              <a:t> </a:t>
            </a:r>
            <a:r>
              <a:rPr lang="it-IT" sz="1400" dirty="0" err="1"/>
              <a:t>course</a:t>
            </a:r>
            <a:r>
              <a:rPr lang="it-IT" sz="1400" dirty="0"/>
              <a:t> of CTX130.</a:t>
            </a:r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2A41E3B0-CB72-6045-9C5A-C0E24B5FCFA1}"/>
              </a:ext>
            </a:extLst>
          </p:cNvPr>
          <p:cNvSpPr/>
          <p:nvPr/>
        </p:nvSpPr>
        <p:spPr>
          <a:xfrm>
            <a:off x="1105096" y="5361778"/>
            <a:ext cx="9986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SabonLTStdRoman"/>
              </a:rPr>
              <a:t>CTX130, the first CAR T </a:t>
            </a:r>
            <a:r>
              <a:rPr lang="it-IT" dirty="0" err="1">
                <a:latin typeface="SabonLTStdRoman"/>
              </a:rPr>
              <a:t>directed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against</a:t>
            </a:r>
            <a:r>
              <a:rPr lang="it-IT" dirty="0">
                <a:latin typeface="SabonLTStdRoman"/>
              </a:rPr>
              <a:t> CD70, shows </a:t>
            </a:r>
            <a:r>
              <a:rPr lang="it-IT" dirty="0" err="1">
                <a:latin typeface="SabonLTStdRoman"/>
              </a:rPr>
              <a:t>clinically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meaningful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responses</a:t>
            </a:r>
            <a:r>
              <a:rPr lang="it-IT" dirty="0">
                <a:latin typeface="SabonLTStdRoman"/>
              </a:rPr>
              <a:t>, </a:t>
            </a:r>
            <a:r>
              <a:rPr lang="it-IT" dirty="0" err="1">
                <a:latin typeface="SabonLTStdRoman"/>
              </a:rPr>
              <a:t>including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CRs</a:t>
            </a:r>
            <a:r>
              <a:rPr lang="it-IT" dirty="0">
                <a:latin typeface="SabonLTStdRoman"/>
              </a:rPr>
              <a:t>, with </a:t>
            </a:r>
            <a:r>
              <a:rPr lang="it-IT" dirty="0" err="1">
                <a:latin typeface="SabonLTStdRoman"/>
              </a:rPr>
              <a:t>has</a:t>
            </a:r>
            <a:r>
              <a:rPr lang="it-IT" dirty="0">
                <a:latin typeface="SabonLTStdRoman"/>
              </a:rPr>
              <a:t> an </a:t>
            </a:r>
            <a:r>
              <a:rPr lang="it-IT" dirty="0" err="1">
                <a:latin typeface="SabonLTStdRoman"/>
              </a:rPr>
              <a:t>acceptable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safety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profile</a:t>
            </a:r>
            <a:r>
              <a:rPr lang="it-IT" dirty="0">
                <a:latin typeface="SabonLTStdRoman"/>
              </a:rPr>
              <a:t> in </a:t>
            </a:r>
            <a:r>
              <a:rPr lang="it-IT" dirty="0" err="1">
                <a:latin typeface="SabonLTStdRoman"/>
              </a:rPr>
              <a:t>pts</a:t>
            </a:r>
            <a:r>
              <a:rPr lang="it-IT" dirty="0">
                <a:latin typeface="SabonLTStdRoman"/>
              </a:rPr>
              <a:t> with </a:t>
            </a:r>
            <a:r>
              <a:rPr lang="it-IT" dirty="0" err="1">
                <a:latin typeface="SabonLTStdRoman"/>
              </a:rPr>
              <a:t>heavily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pretreated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R</a:t>
            </a:r>
            <a:r>
              <a:rPr lang="it-IT" dirty="0">
                <a:latin typeface="SabonLTStdRoman"/>
              </a:rPr>
              <a:t>/</a:t>
            </a:r>
            <a:r>
              <a:rPr lang="it-IT" dirty="0" err="1">
                <a:latin typeface="SabonLTStdRoman"/>
              </a:rPr>
              <a:t>R</a:t>
            </a:r>
            <a:r>
              <a:rPr lang="it-IT" dirty="0">
                <a:latin typeface="SabonLTStdRoman"/>
              </a:rPr>
              <a:t> TCL and </a:t>
            </a:r>
            <a:r>
              <a:rPr lang="it-IT" dirty="0" err="1">
                <a:latin typeface="SabonLTStdRoman"/>
              </a:rPr>
              <a:t>will</a:t>
            </a:r>
            <a:r>
              <a:rPr lang="it-IT" dirty="0">
                <a:latin typeface="SabonLTStdRoman"/>
              </a:rPr>
              <a:t> be </a:t>
            </a:r>
            <a:r>
              <a:rPr lang="it-IT" dirty="0" err="1">
                <a:latin typeface="SabonLTStdRoman"/>
              </a:rPr>
              <a:t>investigated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further</a:t>
            </a:r>
            <a:r>
              <a:rPr lang="it-IT" dirty="0">
                <a:latin typeface="SabonLTStdRoman"/>
              </a:rPr>
              <a:t> in an </a:t>
            </a:r>
            <a:r>
              <a:rPr lang="it-IT" dirty="0" err="1">
                <a:latin typeface="SabonLTStdRoman"/>
              </a:rPr>
              <a:t>expansion</a:t>
            </a:r>
            <a:r>
              <a:rPr lang="it-IT" dirty="0">
                <a:latin typeface="SabonLTStdRoman"/>
              </a:rPr>
              <a:t> </a:t>
            </a:r>
            <a:r>
              <a:rPr lang="it-IT" dirty="0" err="1">
                <a:latin typeface="SabonLTStdRoman"/>
              </a:rPr>
              <a:t>phase</a:t>
            </a:r>
            <a:r>
              <a:rPr lang="it-IT" dirty="0">
                <a:latin typeface="SabonLTStdRoman"/>
              </a:rPr>
              <a:t> of the </a:t>
            </a:r>
            <a:r>
              <a:rPr lang="it-IT" dirty="0" err="1">
                <a:latin typeface="SabonLTStdRoman"/>
              </a:rPr>
              <a:t>study</a:t>
            </a:r>
            <a:r>
              <a:rPr lang="it-IT" dirty="0">
                <a:latin typeface="SabonLTStdRoman"/>
              </a:rPr>
              <a:t>. </a:t>
            </a:r>
            <a:endParaRPr lang="it-IT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AB95CB2-6F93-D54F-B4CB-79AA01DFCE63}"/>
              </a:ext>
            </a:extLst>
          </p:cNvPr>
          <p:cNvSpPr/>
          <p:nvPr/>
        </p:nvSpPr>
        <p:spPr>
          <a:xfrm>
            <a:off x="1100847" y="5361778"/>
            <a:ext cx="9990306" cy="98065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623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1. A MATCHED COMPARISON OF TISAGENLECLEUCEL AND AXICABTAGENE CILOLEUCEL CAR T- CELLS IN RELAPSED OR REFRACTORY DIFFUSE LARGE B-CELL LYMPHOMA: A REAL-LIFE LYSA STUDY FROM THE FRENCH DESCAR-T REGISTRY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A3BB82-081C-4146-93F9-DEEB64BBB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0124"/>
            <a:ext cx="10515600" cy="45268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200" dirty="0"/>
              <a:t> </a:t>
            </a:r>
          </a:p>
          <a:p>
            <a:endParaRPr lang="it-IT" dirty="0"/>
          </a:p>
          <a:p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S260 (oral presentation), </a:t>
            </a:r>
            <a:r>
              <a:rPr lang="en-GB" sz="1600" dirty="0" err="1"/>
              <a:t>Bachy</a:t>
            </a:r>
            <a:r>
              <a:rPr lang="en-GB" sz="1600" dirty="0"/>
              <a:t> E. et al. EHA 2022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E926F31-7A7D-CF4A-9FF7-D72466E3D8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6" t="6008" r="3425"/>
          <a:stretch/>
        </p:blipFill>
        <p:spPr>
          <a:xfrm>
            <a:off x="427429" y="1854231"/>
            <a:ext cx="6367768" cy="4382965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1CCEC48-7C91-A549-90D7-453A8DEB8D03}"/>
              </a:ext>
            </a:extLst>
          </p:cNvPr>
          <p:cNvSpPr/>
          <p:nvPr/>
        </p:nvSpPr>
        <p:spPr>
          <a:xfrm>
            <a:off x="6976905" y="2045442"/>
            <a:ext cx="4920805" cy="281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dirty="0" err="1"/>
              <a:t>This</a:t>
            </a:r>
            <a:r>
              <a:rPr lang="it-IT" sz="2000" dirty="0"/>
              <a:t> </a:t>
            </a:r>
            <a:r>
              <a:rPr lang="it-IT" sz="2000" dirty="0" err="1"/>
              <a:t>matched-comparison</a:t>
            </a:r>
            <a:r>
              <a:rPr lang="it-IT" sz="2000" dirty="0"/>
              <a:t> </a:t>
            </a:r>
            <a:r>
              <a:rPr lang="it-IT" sz="2000" dirty="0" err="1"/>
              <a:t>study</a:t>
            </a:r>
            <a:r>
              <a:rPr lang="it-IT" sz="2000" dirty="0"/>
              <a:t>, </a:t>
            </a:r>
            <a:r>
              <a:rPr lang="it-IT" sz="2000" dirty="0" err="1"/>
              <a:t>supports</a:t>
            </a:r>
            <a:r>
              <a:rPr lang="it-IT" sz="2000" dirty="0"/>
              <a:t>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it-IT" sz="2000" dirty="0"/>
              <a:t>a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efficacy</a:t>
            </a:r>
            <a:r>
              <a:rPr lang="it-IT" sz="2000" dirty="0"/>
              <a:t>, </a:t>
            </a:r>
          </a:p>
          <a:p>
            <a:pPr>
              <a:lnSpc>
                <a:spcPct val="150000"/>
              </a:lnSpc>
            </a:pPr>
            <a:r>
              <a:rPr lang="it-IT" sz="2000" dirty="0" err="1"/>
              <a:t>but</a:t>
            </a:r>
            <a:r>
              <a:rPr lang="it-IT" sz="2000" dirty="0"/>
              <a:t> </a:t>
            </a:r>
            <a:r>
              <a:rPr lang="it-IT" sz="2000" dirty="0" err="1"/>
              <a:t>also</a:t>
            </a:r>
            <a:r>
              <a:rPr lang="it-IT" sz="2000" dirty="0"/>
              <a:t>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it-IT" sz="2000" dirty="0"/>
              <a:t>a </a:t>
            </a:r>
            <a:r>
              <a:rPr lang="it-IT" sz="2000" dirty="0" err="1"/>
              <a:t>higher</a:t>
            </a:r>
            <a:r>
              <a:rPr lang="it-IT" sz="2000" dirty="0"/>
              <a:t> </a:t>
            </a:r>
            <a:r>
              <a:rPr lang="it-IT" sz="2000" dirty="0" err="1"/>
              <a:t>toxicity</a:t>
            </a:r>
            <a:r>
              <a:rPr lang="it-IT" sz="2000" dirty="0"/>
              <a:t> 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of </a:t>
            </a:r>
            <a:r>
              <a:rPr lang="it-IT" sz="2000" dirty="0" err="1"/>
              <a:t>axi-cel</a:t>
            </a:r>
            <a:r>
              <a:rPr lang="it-IT" sz="2000" dirty="0"/>
              <a:t> </a:t>
            </a:r>
            <a:r>
              <a:rPr lang="it-IT" sz="2000" dirty="0" err="1"/>
              <a:t>compared</a:t>
            </a:r>
            <a:r>
              <a:rPr lang="it-IT" sz="2000" dirty="0"/>
              <a:t> with </a:t>
            </a:r>
            <a:r>
              <a:rPr lang="it-IT" sz="2000" dirty="0" err="1"/>
              <a:t>tisa-cel</a:t>
            </a:r>
            <a:r>
              <a:rPr lang="it-IT" sz="2000" dirty="0"/>
              <a:t> in </a:t>
            </a:r>
            <a:r>
              <a:rPr lang="it-IT" sz="2000" dirty="0" err="1"/>
              <a:t>third</a:t>
            </a:r>
            <a:r>
              <a:rPr lang="it-IT" sz="2000" dirty="0"/>
              <a:t> or more treatment line for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DLBCL. </a:t>
            </a:r>
          </a:p>
        </p:txBody>
      </p:sp>
    </p:spTree>
    <p:extLst>
      <p:ext uri="{BB962C8B-B14F-4D97-AF65-F5344CB8AC3E}">
        <p14:creationId xmlns:p14="http://schemas.microsoft.com/office/powerpoint/2010/main" val="12716737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DEBB188-F134-4E47-81C6-B91BA375A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088" y="257925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2060"/>
                </a:solidFill>
              </a:rPr>
              <a:t>PEDIATRIC AND YOUNG ADULT PATIENTS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7551316D-F599-3148-A2E9-262777B298E6}"/>
              </a:ext>
            </a:extLst>
          </p:cNvPr>
          <p:cNvCxnSpPr>
            <a:cxnSpLocks/>
          </p:cNvCxnSpPr>
          <p:nvPr/>
        </p:nvCxnSpPr>
        <p:spPr>
          <a:xfrm>
            <a:off x="607088" y="3326004"/>
            <a:ext cx="7671939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4924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C6F70-DA1D-F642-920B-800BB8A5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8" y="185742"/>
            <a:ext cx="11307336" cy="1115122"/>
          </a:xfrm>
        </p:spPr>
        <p:txBody>
          <a:bodyPr anchor="ctr">
            <a:normAutofit/>
          </a:bodyPr>
          <a:lstStyle/>
          <a:p>
            <a:pPr algn="l"/>
            <a:r>
              <a:rPr lang="it-IT" sz="2400" b="1" dirty="0">
                <a:solidFill>
                  <a:srgbClr val="002060"/>
                </a:solidFill>
              </a:rPr>
              <a:t>1. TISAGENLECLEUCEL IN PEDIATRIC AND YOUNG ADULT PATIENTS WITH RELAPSED/REFRACTORY B-CELL ACUTE LYMPHOBLASTIC LEUKEMIA: FINAL ANALYSES FROM THE ELIANA STUDY.</a:t>
            </a:r>
            <a:endParaRPr lang="en-GB" sz="6600" b="1" dirty="0">
              <a:solidFill>
                <a:srgbClr val="00206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4AC1AE-40C7-0341-9F14-1E04E5ACA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6579414"/>
            <a:ext cx="9144000" cy="278586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GB" sz="1600" dirty="0"/>
              <a:t>Abstract S112 (oral presentation), Rives S. et al. EHA 2022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3BF800F-1F82-BD4A-8542-DD92335E5503}"/>
              </a:ext>
            </a:extLst>
          </p:cNvPr>
          <p:cNvSpPr txBox="1"/>
          <p:nvPr/>
        </p:nvSpPr>
        <p:spPr>
          <a:xfrm>
            <a:off x="236034" y="1496993"/>
            <a:ext cx="115266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- In the </a:t>
            </a:r>
            <a:r>
              <a:rPr lang="it-IT" dirty="0" err="1"/>
              <a:t>primary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of the </a:t>
            </a:r>
            <a:r>
              <a:rPr lang="it-IT" dirty="0" err="1"/>
              <a:t>Phase</a:t>
            </a:r>
            <a:r>
              <a:rPr lang="it-IT" dirty="0"/>
              <a:t> II ELIANA trial (NCT02435849), </a:t>
            </a:r>
            <a:r>
              <a:rPr lang="it-IT" dirty="0" err="1"/>
              <a:t>tisa-cel</a:t>
            </a:r>
            <a:r>
              <a:rPr lang="it-IT" dirty="0"/>
              <a:t> </a:t>
            </a:r>
            <a:r>
              <a:rPr lang="it-IT" dirty="0" err="1"/>
              <a:t>provided</a:t>
            </a:r>
            <a:r>
              <a:rPr lang="it-IT" dirty="0"/>
              <a:t> high </a:t>
            </a:r>
            <a:r>
              <a:rPr lang="it-IT" dirty="0" err="1"/>
              <a:t>rates</a:t>
            </a:r>
            <a:r>
              <a:rPr lang="it-IT" dirty="0"/>
              <a:t> of </a:t>
            </a:r>
            <a:r>
              <a:rPr lang="it-IT" dirty="0" err="1"/>
              <a:t>remission</a:t>
            </a:r>
            <a:r>
              <a:rPr lang="it-IT" dirty="0"/>
              <a:t> (&gt;80%) in </a:t>
            </a:r>
            <a:r>
              <a:rPr lang="it-IT" dirty="0" err="1"/>
              <a:t>children</a:t>
            </a:r>
            <a:r>
              <a:rPr lang="it-IT" dirty="0"/>
              <a:t> and </a:t>
            </a:r>
            <a:r>
              <a:rPr lang="it-IT" dirty="0" err="1"/>
              <a:t>young</a:t>
            </a:r>
            <a:r>
              <a:rPr lang="it-IT" dirty="0"/>
              <a:t> </a:t>
            </a:r>
            <a:r>
              <a:rPr lang="it-IT" dirty="0" err="1"/>
              <a:t>adults</a:t>
            </a:r>
            <a:r>
              <a:rPr lang="it-IT" dirty="0"/>
              <a:t> with </a:t>
            </a:r>
            <a:r>
              <a:rPr lang="it-IT" dirty="0" err="1"/>
              <a:t>r</a:t>
            </a:r>
            <a:r>
              <a:rPr lang="it-IT" dirty="0"/>
              <a:t>/</a:t>
            </a:r>
            <a:r>
              <a:rPr lang="it-IT" dirty="0" err="1"/>
              <a:t>r</a:t>
            </a:r>
            <a:r>
              <a:rPr lang="it-IT" dirty="0"/>
              <a:t> B-ALL, with 62% of </a:t>
            </a:r>
            <a:r>
              <a:rPr lang="it-IT" dirty="0" err="1"/>
              <a:t>responders</a:t>
            </a:r>
            <a:r>
              <a:rPr lang="it-IT" dirty="0"/>
              <a:t> </a:t>
            </a:r>
            <a:r>
              <a:rPr lang="it-IT" dirty="0" err="1"/>
              <a:t>remaining</a:t>
            </a:r>
            <a:r>
              <a:rPr lang="it-IT" dirty="0"/>
              <a:t> relapse-free </a:t>
            </a:r>
            <a:r>
              <a:rPr lang="it-IT" dirty="0" err="1"/>
              <a:t>at</a:t>
            </a:r>
            <a:r>
              <a:rPr lang="it-IT" dirty="0"/>
              <a:t> 24 </a:t>
            </a:r>
            <a:r>
              <a:rPr lang="it-IT" dirty="0" err="1"/>
              <a:t>months</a:t>
            </a:r>
            <a:r>
              <a:rPr lang="it-IT" dirty="0"/>
              <a:t> </a:t>
            </a:r>
            <a:r>
              <a:rPr lang="it-IT" i="1" dirty="0"/>
              <a:t>(</a:t>
            </a:r>
            <a:r>
              <a:rPr lang="it-IT" i="1" dirty="0" err="1"/>
              <a:t>Grupp</a:t>
            </a:r>
            <a:r>
              <a:rPr lang="it-IT" i="1" dirty="0"/>
              <a:t> et al, Blood 2018) </a:t>
            </a:r>
          </a:p>
          <a:p>
            <a:r>
              <a:rPr lang="it-IT" dirty="0"/>
              <a:t>- Here, the </a:t>
            </a:r>
            <a:r>
              <a:rPr lang="it-IT" dirty="0" err="1"/>
              <a:t>authors</a:t>
            </a:r>
            <a:r>
              <a:rPr lang="it-IT" dirty="0"/>
              <a:t> report the </a:t>
            </a:r>
            <a:r>
              <a:rPr lang="it-IT" dirty="0" err="1"/>
              <a:t>efficacy</a:t>
            </a:r>
            <a:r>
              <a:rPr lang="it-IT" dirty="0"/>
              <a:t> and </a:t>
            </a:r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analyses</a:t>
            </a:r>
            <a:r>
              <a:rPr lang="it-IT" dirty="0"/>
              <a:t> in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followed</a:t>
            </a:r>
            <a:r>
              <a:rPr lang="it-IT" dirty="0"/>
              <a:t> up for a maximum of 5.9 </a:t>
            </a:r>
            <a:r>
              <a:rPr lang="it-IT" dirty="0" err="1"/>
              <a:t>years</a:t>
            </a:r>
            <a:r>
              <a:rPr lang="it-IT" dirty="0"/>
              <a:t> post </a:t>
            </a:r>
            <a:r>
              <a:rPr lang="it-IT" dirty="0" err="1"/>
              <a:t>tisa-cel</a:t>
            </a:r>
            <a:r>
              <a:rPr lang="it-IT" dirty="0"/>
              <a:t> </a:t>
            </a:r>
            <a:r>
              <a:rPr lang="it-IT" dirty="0" err="1"/>
              <a:t>infusion</a:t>
            </a:r>
            <a:r>
              <a:rPr lang="it-IT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715F240-AFC1-1E42-9B65-FEAB113B06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6" t="2933"/>
          <a:stretch/>
        </p:blipFill>
        <p:spPr>
          <a:xfrm>
            <a:off x="182553" y="3210997"/>
            <a:ext cx="6177736" cy="31037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042AE6E-F850-784F-AC7D-03FDF5624F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03" t="1880" r="10672" b="2311"/>
          <a:stretch/>
        </p:blipFill>
        <p:spPr>
          <a:xfrm>
            <a:off x="6452423" y="3725839"/>
            <a:ext cx="5644399" cy="240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92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C6F70-DA1D-F642-920B-800BB8A5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8" y="185742"/>
            <a:ext cx="11307336" cy="1115122"/>
          </a:xfrm>
        </p:spPr>
        <p:txBody>
          <a:bodyPr anchor="ctr">
            <a:normAutofit/>
          </a:bodyPr>
          <a:lstStyle/>
          <a:p>
            <a:pPr algn="l"/>
            <a:r>
              <a:rPr lang="it-IT" sz="2400" b="1" dirty="0">
                <a:solidFill>
                  <a:srgbClr val="002060"/>
                </a:solidFill>
              </a:rPr>
              <a:t>1. TISAGENLECLEUCEL IN PEDIATRIC AND YOUNG ADULT PATIENTS WITH RELAPSED/REFRACTORY B-CELL ACUTE LYMPHOBLASTIC LEUKEMIA: FINAL ANALYSES FROM THE ELIANA STUDY.</a:t>
            </a:r>
            <a:endParaRPr lang="en-GB" sz="6600" b="1" dirty="0">
              <a:solidFill>
                <a:srgbClr val="00206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4AC1AE-40C7-0341-9F14-1E04E5ACA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6579414"/>
            <a:ext cx="9144000" cy="278586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GB" sz="1600" dirty="0"/>
              <a:t>Abstract S112 (oral presentation), Rives S. et al. EHA 2022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F56E917-4072-1549-ADD3-08D773C9A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0" t="2882"/>
          <a:stretch/>
        </p:blipFill>
        <p:spPr>
          <a:xfrm>
            <a:off x="345688" y="2116095"/>
            <a:ext cx="4909103" cy="320903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0EEB418-8A99-E746-9F3F-DFCE71B9FC37}"/>
              </a:ext>
            </a:extLst>
          </p:cNvPr>
          <p:cNvSpPr txBox="1"/>
          <p:nvPr/>
        </p:nvSpPr>
        <p:spPr>
          <a:xfrm>
            <a:off x="377574" y="1553760"/>
            <a:ext cx="2255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First endpoint: ORR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027F1B9-7838-AE4B-A54C-2FA532D4710F}"/>
              </a:ext>
            </a:extLst>
          </p:cNvPr>
          <p:cNvSpPr txBox="1"/>
          <p:nvPr/>
        </p:nvSpPr>
        <p:spPr>
          <a:xfrm>
            <a:off x="209210" y="5323082"/>
            <a:ext cx="5644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98% of pts who achieved a remission were MRD- at 3 </a:t>
            </a:r>
            <a:r>
              <a:rPr lang="en-GB" dirty="0" err="1"/>
              <a:t>mo</a:t>
            </a:r>
            <a:endParaRPr lang="en-GB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CFD8E23E-12ED-AB49-933C-81502F75FE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21" t="9627" r="4753" b="14165"/>
          <a:stretch/>
        </p:blipFill>
        <p:spPr>
          <a:xfrm>
            <a:off x="5862877" y="2213311"/>
            <a:ext cx="6195563" cy="3083702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D40AF65-2FF7-6946-B8C8-6EE1D86B33EC}"/>
              </a:ext>
            </a:extLst>
          </p:cNvPr>
          <p:cNvSpPr txBox="1"/>
          <p:nvPr/>
        </p:nvSpPr>
        <p:spPr>
          <a:xfrm>
            <a:off x="6139936" y="1635885"/>
            <a:ext cx="2830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Secondary endpoint: RFS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65593FF-F8E2-2143-B357-70CD42291258}"/>
              </a:ext>
            </a:extLst>
          </p:cNvPr>
          <p:cNvSpPr txBox="1"/>
          <p:nvPr/>
        </p:nvSpPr>
        <p:spPr>
          <a:xfrm>
            <a:off x="8657228" y="2522885"/>
            <a:ext cx="2397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Median RFS: 43 months</a:t>
            </a:r>
          </a:p>
        </p:txBody>
      </p:sp>
    </p:spTree>
    <p:extLst>
      <p:ext uri="{BB962C8B-B14F-4D97-AF65-F5344CB8AC3E}">
        <p14:creationId xmlns:p14="http://schemas.microsoft.com/office/powerpoint/2010/main" val="22091107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C6F70-DA1D-F642-920B-800BB8A5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8" y="185742"/>
            <a:ext cx="11307336" cy="1115122"/>
          </a:xfrm>
        </p:spPr>
        <p:txBody>
          <a:bodyPr anchor="ctr">
            <a:normAutofit/>
          </a:bodyPr>
          <a:lstStyle/>
          <a:p>
            <a:pPr algn="l"/>
            <a:r>
              <a:rPr lang="it-IT" sz="2400" b="1" dirty="0">
                <a:solidFill>
                  <a:srgbClr val="002060"/>
                </a:solidFill>
              </a:rPr>
              <a:t>1. TISAGENLECLEUCEL IN PEDIATRIC AND YOUNG ADULT PATIENTS WITH RELAPSED/REFRACTORY B-CELL ACUTE LYMPHOBLASTIC LEUKEMIA: FINAL ANALYSES FROM THE ELIANA STUDY.</a:t>
            </a:r>
            <a:endParaRPr lang="en-GB" sz="6600" b="1" dirty="0">
              <a:solidFill>
                <a:srgbClr val="00206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4AC1AE-40C7-0341-9F14-1E04E5ACA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6579414"/>
            <a:ext cx="9144000" cy="278586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GB" sz="1600" dirty="0"/>
              <a:t>Abstract S112 (oral presentation), Rives S. et al. EHA 2022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D40AF65-2FF7-6946-B8C8-6EE1D86B33EC}"/>
              </a:ext>
            </a:extLst>
          </p:cNvPr>
          <p:cNvSpPr txBox="1"/>
          <p:nvPr/>
        </p:nvSpPr>
        <p:spPr>
          <a:xfrm>
            <a:off x="345688" y="1465760"/>
            <a:ext cx="401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Secondary endpoint: B-cell recovery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210E375-837F-A142-8B59-E4395A522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74" y="2021341"/>
            <a:ext cx="7448452" cy="4392941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65593FF-F8E2-2143-B357-70CD42291258}"/>
              </a:ext>
            </a:extLst>
          </p:cNvPr>
          <p:cNvSpPr txBox="1"/>
          <p:nvPr/>
        </p:nvSpPr>
        <p:spPr>
          <a:xfrm>
            <a:off x="3518930" y="2186237"/>
            <a:ext cx="6626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</a:rPr>
              <a:t>Median time to B-cell recovery was 39 months in responders</a:t>
            </a:r>
          </a:p>
        </p:txBody>
      </p:sp>
    </p:spTree>
    <p:extLst>
      <p:ext uri="{BB962C8B-B14F-4D97-AF65-F5344CB8AC3E}">
        <p14:creationId xmlns:p14="http://schemas.microsoft.com/office/powerpoint/2010/main" val="10566044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C6F70-DA1D-F642-920B-800BB8A5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8" y="185742"/>
            <a:ext cx="11307336" cy="1115122"/>
          </a:xfrm>
        </p:spPr>
        <p:txBody>
          <a:bodyPr anchor="ctr">
            <a:normAutofit/>
          </a:bodyPr>
          <a:lstStyle/>
          <a:p>
            <a:pPr algn="l"/>
            <a:r>
              <a:rPr lang="it-IT" sz="2400" b="1" dirty="0">
                <a:solidFill>
                  <a:srgbClr val="002060"/>
                </a:solidFill>
              </a:rPr>
              <a:t>1. TISAGENLECLEUCEL IN PEDIATRIC AND YOUNG ADULT PATIENTS WITH RELAPSED/REFRACTORY B-CELL ACUTE LYMPHOBLASTIC LEUKEMIA: FINAL ANALYSES FROM THE ELIANA STUDY.</a:t>
            </a:r>
            <a:endParaRPr lang="en-GB" sz="6600" b="1" dirty="0">
              <a:solidFill>
                <a:srgbClr val="00206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4AC1AE-40C7-0341-9F14-1E04E5ACA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6579414"/>
            <a:ext cx="9144000" cy="278586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GB" sz="1600" dirty="0"/>
              <a:t>Abstract S112 (oral presentation), Rives S. et al. EHA 2022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D40AF65-2FF7-6946-B8C8-6EE1D86B33EC}"/>
              </a:ext>
            </a:extLst>
          </p:cNvPr>
          <p:cNvSpPr txBox="1"/>
          <p:nvPr/>
        </p:nvSpPr>
        <p:spPr>
          <a:xfrm>
            <a:off x="345688" y="1567562"/>
            <a:ext cx="3623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Secondary endpoint: EFS and OS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309DF03-678B-0F45-A9D6-DC13826426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18" r="50731"/>
          <a:stretch/>
        </p:blipFill>
        <p:spPr>
          <a:xfrm>
            <a:off x="98474" y="2536066"/>
            <a:ext cx="5669279" cy="33722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5F0F527-0B66-0048-A4E7-F407AC957A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905"/>
          <a:stretch/>
        </p:blipFill>
        <p:spPr>
          <a:xfrm>
            <a:off x="5943084" y="2562500"/>
            <a:ext cx="6192644" cy="3345817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4E153F6-C80F-5F48-A0C4-B64896EBFF8D}"/>
              </a:ext>
            </a:extLst>
          </p:cNvPr>
          <p:cNvSpPr txBox="1"/>
          <p:nvPr/>
        </p:nvSpPr>
        <p:spPr>
          <a:xfrm>
            <a:off x="9039406" y="4436091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Median OS: NR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AFDF8E3-5486-384B-B756-766B932B0B6E}"/>
              </a:ext>
            </a:extLst>
          </p:cNvPr>
          <p:cNvSpPr txBox="1"/>
          <p:nvPr/>
        </p:nvSpPr>
        <p:spPr>
          <a:xfrm>
            <a:off x="3405826" y="3570807"/>
            <a:ext cx="1986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Median EFS: 15 </a:t>
            </a:r>
            <a:r>
              <a:rPr lang="en-GB" dirty="0" err="1"/>
              <a:t>mo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9090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C6F70-DA1D-F642-920B-800BB8A5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88" y="185742"/>
            <a:ext cx="11307336" cy="1115122"/>
          </a:xfrm>
        </p:spPr>
        <p:txBody>
          <a:bodyPr anchor="ctr">
            <a:normAutofit/>
          </a:bodyPr>
          <a:lstStyle/>
          <a:p>
            <a:pPr algn="l"/>
            <a:r>
              <a:rPr lang="it-IT" sz="2400" b="1" dirty="0">
                <a:solidFill>
                  <a:srgbClr val="002060"/>
                </a:solidFill>
              </a:rPr>
              <a:t>1. TISAGENLECLEUCEL IN PEDIATRIC AND YOUNG ADULT PATIENTS WITH RELAPSED/REFRACTORY B-CELL ACUTE LYMPHOBLASTIC LEUKEMIA: FINAL ANALYSES FROM THE ELIANA STUDY.</a:t>
            </a:r>
            <a:endParaRPr lang="en-GB" sz="6600" b="1" dirty="0">
              <a:solidFill>
                <a:srgbClr val="00206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4AC1AE-40C7-0341-9F14-1E04E5ACA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6579414"/>
            <a:ext cx="9144000" cy="278586"/>
          </a:xfrm>
        </p:spPr>
        <p:txBody>
          <a:bodyPr anchor="ctr">
            <a:normAutofit fontScale="92500" lnSpcReduction="20000"/>
          </a:bodyPr>
          <a:lstStyle/>
          <a:p>
            <a:pPr algn="r"/>
            <a:r>
              <a:rPr lang="en-GB" sz="1600" dirty="0"/>
              <a:t>Abstract S112 (oral presentation), Rives S. et al. EHA 2022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CD1A5CF-3A2E-3F46-8B53-B19E4DF76FB4}"/>
              </a:ext>
            </a:extLst>
          </p:cNvPr>
          <p:cNvSpPr/>
          <p:nvPr/>
        </p:nvSpPr>
        <p:spPr>
          <a:xfrm>
            <a:off x="442332" y="2234815"/>
            <a:ext cx="113073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 err="1"/>
              <a:t>These</a:t>
            </a:r>
            <a:r>
              <a:rPr lang="it-IT" sz="2000" dirty="0"/>
              <a:t> long-</a:t>
            </a:r>
            <a:r>
              <a:rPr lang="it-IT" sz="2000" dirty="0" err="1"/>
              <a:t>term</a:t>
            </a:r>
            <a:r>
              <a:rPr lang="it-IT" sz="2000" dirty="0"/>
              <a:t> follow-up data </a:t>
            </a:r>
            <a:r>
              <a:rPr lang="it-IT" sz="2000" dirty="0" err="1"/>
              <a:t>demonstrate</a:t>
            </a:r>
            <a:r>
              <a:rPr lang="it-IT" sz="2000" dirty="0"/>
              <a:t> </a:t>
            </a:r>
            <a:r>
              <a:rPr lang="it-IT" sz="2000" dirty="0" err="1"/>
              <a:t>continued</a:t>
            </a:r>
            <a:r>
              <a:rPr lang="it-IT" sz="2000" dirty="0"/>
              <a:t> </a:t>
            </a:r>
            <a:r>
              <a:rPr lang="it-IT" sz="2000" dirty="0" err="1"/>
              <a:t>durable</a:t>
            </a:r>
            <a:r>
              <a:rPr lang="it-IT" sz="2000" dirty="0"/>
              <a:t> </a:t>
            </a:r>
            <a:r>
              <a:rPr lang="it-IT" sz="2000" dirty="0" err="1"/>
              <a:t>efficacy</a:t>
            </a:r>
            <a:r>
              <a:rPr lang="it-IT" sz="2000" dirty="0"/>
              <a:t> of </a:t>
            </a:r>
            <a:r>
              <a:rPr lang="it-IT" sz="2000" dirty="0" err="1"/>
              <a:t>tisagenlecleucel</a:t>
            </a:r>
            <a:r>
              <a:rPr lang="it-IT" sz="2000" dirty="0"/>
              <a:t> in </a:t>
            </a:r>
            <a:r>
              <a:rPr lang="it-IT" sz="2000" dirty="0" err="1"/>
              <a:t>heavily</a:t>
            </a:r>
            <a:r>
              <a:rPr lang="it-IT" sz="2000" dirty="0"/>
              <a:t> </a:t>
            </a:r>
            <a:r>
              <a:rPr lang="it-IT" sz="2000" dirty="0" err="1"/>
              <a:t>pretreated</a:t>
            </a:r>
            <a:r>
              <a:rPr lang="it-IT" sz="2000" dirty="0"/>
              <a:t> </a:t>
            </a:r>
            <a:r>
              <a:rPr lang="it-IT" sz="2000" dirty="0" err="1"/>
              <a:t>pediatric</a:t>
            </a:r>
            <a:r>
              <a:rPr lang="it-IT" sz="2000" dirty="0"/>
              <a:t> and </a:t>
            </a:r>
            <a:r>
              <a:rPr lang="it-IT" sz="2000" dirty="0" err="1"/>
              <a:t>young</a:t>
            </a:r>
            <a:r>
              <a:rPr lang="it-IT" sz="2000" dirty="0"/>
              <a:t> </a:t>
            </a:r>
            <a:r>
              <a:rPr lang="it-IT" sz="2000" dirty="0" err="1"/>
              <a:t>adult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with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B-ALL </a:t>
            </a:r>
          </a:p>
          <a:p>
            <a:pPr algn="just"/>
            <a:endParaRPr lang="it-IT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/>
              <a:t>No new long-</a:t>
            </a:r>
            <a:r>
              <a:rPr lang="it-IT" sz="2000" dirty="0" err="1"/>
              <a:t>term</a:t>
            </a:r>
            <a:r>
              <a:rPr lang="it-IT" sz="2000" dirty="0"/>
              <a:t> treatment-</a:t>
            </a:r>
            <a:r>
              <a:rPr lang="it-IT" sz="2000" dirty="0" err="1"/>
              <a:t>related</a:t>
            </a:r>
            <a:r>
              <a:rPr lang="it-IT" sz="2000" dirty="0"/>
              <a:t> </a:t>
            </a:r>
            <a:r>
              <a:rPr lang="it-IT" sz="2000" dirty="0" err="1"/>
              <a:t>safety</a:t>
            </a:r>
            <a:r>
              <a:rPr lang="it-IT" sz="2000" dirty="0"/>
              <a:t> </a:t>
            </a:r>
            <a:r>
              <a:rPr lang="it-IT" sz="2000" dirty="0" err="1"/>
              <a:t>events</a:t>
            </a:r>
            <a:r>
              <a:rPr lang="it-IT" sz="2000" dirty="0"/>
              <a:t>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observed</a:t>
            </a:r>
            <a:r>
              <a:rPr lang="it-IT" sz="2000" dirty="0"/>
              <a:t> in </a:t>
            </a:r>
            <a:r>
              <a:rPr lang="it-IT" sz="2000" dirty="0" err="1"/>
              <a:t>this</a:t>
            </a:r>
            <a:r>
              <a:rPr lang="it-IT" sz="2000" dirty="0"/>
              <a:t> </a:t>
            </a:r>
            <a:r>
              <a:rPr lang="it-IT" sz="2000" dirty="0" err="1"/>
              <a:t>longer-term</a:t>
            </a:r>
            <a:r>
              <a:rPr lang="it-IT" sz="2000" dirty="0"/>
              <a:t> &gt;5-year follow-up (</a:t>
            </a:r>
            <a:r>
              <a:rPr lang="it-IT" sz="2000" dirty="0" err="1"/>
              <a:t>Among</a:t>
            </a:r>
            <a:r>
              <a:rPr lang="it-IT" sz="2000" dirty="0"/>
              <a:t> </a:t>
            </a:r>
            <a:r>
              <a:rPr lang="it-IT" sz="2000" dirty="0" err="1"/>
              <a:t>pts</a:t>
            </a:r>
            <a:r>
              <a:rPr lang="it-IT" sz="2000" dirty="0"/>
              <a:t> in </a:t>
            </a:r>
            <a:r>
              <a:rPr lang="it-IT" sz="2000" dirty="0" err="1"/>
              <a:t>remission</a:t>
            </a:r>
            <a:r>
              <a:rPr lang="it-IT" sz="2000" dirty="0"/>
              <a:t>, the </a:t>
            </a:r>
            <a:r>
              <a:rPr lang="it-IT" sz="2000" dirty="0" err="1"/>
              <a:t>most</a:t>
            </a:r>
            <a:r>
              <a:rPr lang="it-IT" sz="2000" dirty="0"/>
              <a:t> </a:t>
            </a:r>
            <a:r>
              <a:rPr lang="it-IT" sz="2000" dirty="0" err="1"/>
              <a:t>reported</a:t>
            </a:r>
            <a:r>
              <a:rPr lang="it-IT" sz="2000" dirty="0"/>
              <a:t> grade ≥3 </a:t>
            </a:r>
            <a:r>
              <a:rPr lang="it-IT" sz="2000" dirty="0" err="1"/>
              <a:t>AEs</a:t>
            </a:r>
            <a:r>
              <a:rPr lang="it-IT" sz="2000" dirty="0"/>
              <a:t> </a:t>
            </a:r>
            <a:r>
              <a:rPr lang="it-IT" sz="2000" dirty="0" err="1"/>
              <a:t>occurring</a:t>
            </a:r>
            <a:r>
              <a:rPr lang="it-IT" sz="2000" dirty="0"/>
              <a:t> &gt;1 y post-</a:t>
            </a:r>
            <a:r>
              <a:rPr lang="it-IT" sz="2000" dirty="0" err="1"/>
              <a:t>infusion</a:t>
            </a:r>
            <a:r>
              <a:rPr lang="it-IT" sz="2000" dirty="0"/>
              <a:t>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infection</a:t>
            </a:r>
            <a:r>
              <a:rPr lang="it-IT" sz="2000" dirty="0"/>
              <a:t> (20%) and </a:t>
            </a:r>
            <a:r>
              <a:rPr lang="it-IT" sz="2000" dirty="0" err="1"/>
              <a:t>cytopenias</a:t>
            </a:r>
            <a:r>
              <a:rPr lang="it-IT" sz="2000" dirty="0"/>
              <a:t> (6%). </a:t>
            </a:r>
            <a:r>
              <a:rPr lang="it-IT" sz="2000" dirty="0" err="1"/>
              <a:t>Ten</a:t>
            </a:r>
            <a:r>
              <a:rPr lang="it-IT" sz="2000" dirty="0"/>
              <a:t> (14%) </a:t>
            </a:r>
            <a:r>
              <a:rPr lang="it-IT" sz="2000" dirty="0" err="1"/>
              <a:t>pts</a:t>
            </a:r>
            <a:r>
              <a:rPr lang="it-IT" sz="2000" dirty="0"/>
              <a:t> in </a:t>
            </a:r>
            <a:r>
              <a:rPr lang="it-IT" sz="2000" dirty="0" err="1"/>
              <a:t>remission</a:t>
            </a:r>
            <a:r>
              <a:rPr lang="it-IT" sz="2000" dirty="0"/>
              <a:t> </a:t>
            </a:r>
            <a:r>
              <a:rPr lang="it-IT" sz="2000" dirty="0" err="1"/>
              <a:t>experienced</a:t>
            </a:r>
            <a:r>
              <a:rPr lang="it-IT" sz="2000" dirty="0"/>
              <a:t> long-</a:t>
            </a:r>
            <a:r>
              <a:rPr lang="it-IT" sz="2000" dirty="0" err="1"/>
              <a:t>term</a:t>
            </a:r>
            <a:r>
              <a:rPr lang="it-IT" sz="2000" dirty="0"/>
              <a:t> </a:t>
            </a:r>
            <a:r>
              <a:rPr lang="it-IT" sz="2000" dirty="0" err="1"/>
              <a:t>cytopenias</a:t>
            </a:r>
            <a:r>
              <a:rPr lang="it-IT" sz="2000" dirty="0"/>
              <a:t> </a:t>
            </a:r>
            <a:r>
              <a:rPr lang="it-IT" sz="2000" dirty="0" err="1"/>
              <a:t>persisting</a:t>
            </a:r>
            <a:r>
              <a:rPr lang="it-IT" sz="2000" dirty="0"/>
              <a:t> for &gt;1 y (</a:t>
            </a:r>
            <a:r>
              <a:rPr lang="it-IT" sz="2000" dirty="0" err="1"/>
              <a:t>median</a:t>
            </a:r>
            <a:r>
              <a:rPr lang="it-IT" sz="2000" dirty="0"/>
              <a:t> 2 y; </a:t>
            </a:r>
            <a:r>
              <a:rPr lang="it-IT" sz="2000" dirty="0" err="1"/>
              <a:t>range</a:t>
            </a:r>
            <a:r>
              <a:rPr lang="it-IT" sz="2000" dirty="0"/>
              <a:t>, 1.1-5y). </a:t>
            </a:r>
            <a:r>
              <a:rPr lang="it-IT" sz="2000" dirty="0" err="1"/>
              <a:t>Eighty-two</a:t>
            </a:r>
            <a:r>
              <a:rPr lang="it-IT" sz="2000" dirty="0"/>
              <a:t> </a:t>
            </a:r>
            <a:r>
              <a:rPr lang="it-IT" sz="2000" dirty="0" err="1"/>
              <a:t>percent</a:t>
            </a:r>
            <a:r>
              <a:rPr lang="it-IT" sz="2000" dirty="0"/>
              <a:t> of </a:t>
            </a:r>
            <a:r>
              <a:rPr lang="it-IT" sz="2000" dirty="0" err="1"/>
              <a:t>pts</a:t>
            </a:r>
            <a:r>
              <a:rPr lang="it-IT" sz="2000" dirty="0"/>
              <a:t> </a:t>
            </a:r>
            <a:r>
              <a:rPr lang="it-IT" sz="2000" dirty="0" err="1"/>
              <a:t>received</a:t>
            </a:r>
            <a:r>
              <a:rPr lang="it-IT" sz="2000" dirty="0"/>
              <a:t> IVIG </a:t>
            </a:r>
            <a:r>
              <a:rPr lang="it-IT" sz="2000" dirty="0" err="1"/>
              <a:t>any</a:t>
            </a:r>
            <a:r>
              <a:rPr lang="it-IT" sz="2000" dirty="0"/>
              <a:t> time post- </a:t>
            </a:r>
            <a:r>
              <a:rPr lang="it-IT" sz="2000" dirty="0" err="1"/>
              <a:t>infusion</a:t>
            </a:r>
            <a:r>
              <a:rPr lang="it-IT" sz="2000" dirty="0"/>
              <a:t>).  </a:t>
            </a:r>
          </a:p>
          <a:p>
            <a:pPr algn="just"/>
            <a:endParaRPr lang="it-IT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/>
              <a:t>Long-</a:t>
            </a:r>
            <a:r>
              <a:rPr lang="it-IT" sz="2000" dirty="0" err="1"/>
              <a:t>term</a:t>
            </a:r>
            <a:r>
              <a:rPr lang="it-IT" sz="2000" dirty="0"/>
              <a:t> </a:t>
            </a:r>
            <a:r>
              <a:rPr lang="it-IT" sz="2000" dirty="0" err="1"/>
              <a:t>remission</a:t>
            </a:r>
            <a:r>
              <a:rPr lang="it-IT" sz="2000" dirty="0"/>
              <a:t> </a:t>
            </a:r>
            <a:r>
              <a:rPr lang="it-IT" sz="2000" dirty="0" err="1"/>
              <a:t>rates</a:t>
            </a:r>
            <a:r>
              <a:rPr lang="it-IT" sz="2000" dirty="0"/>
              <a:t> up to 5.9-years of follow-up from ELIANA </a:t>
            </a:r>
            <a:r>
              <a:rPr lang="it-IT" sz="2000" dirty="0" err="1"/>
              <a:t>demonstrate</a:t>
            </a:r>
            <a:r>
              <a:rPr lang="it-IT" sz="2000" dirty="0"/>
              <a:t> </a:t>
            </a:r>
            <a:r>
              <a:rPr lang="it-IT" sz="2000" dirty="0" err="1"/>
              <a:t>that</a:t>
            </a:r>
            <a:r>
              <a:rPr lang="it-IT" sz="2000" dirty="0"/>
              <a:t> </a:t>
            </a:r>
            <a:r>
              <a:rPr lang="it-IT" sz="2000" dirty="0" err="1"/>
              <a:t>tisagenlecleucel</a:t>
            </a:r>
            <a:r>
              <a:rPr lang="it-IT" sz="2000" dirty="0"/>
              <a:t> </a:t>
            </a:r>
            <a:r>
              <a:rPr lang="it-IT" sz="2000" dirty="0" err="1"/>
              <a:t>may</a:t>
            </a:r>
            <a:r>
              <a:rPr lang="it-IT" sz="2000" dirty="0"/>
              <a:t> be a curative treatment option for </a:t>
            </a:r>
            <a:r>
              <a:rPr lang="it-IT" sz="2000" dirty="0" err="1"/>
              <a:t>heavily</a:t>
            </a:r>
            <a:r>
              <a:rPr lang="it-IT" sz="2000" dirty="0"/>
              <a:t> </a:t>
            </a:r>
            <a:r>
              <a:rPr lang="it-IT" sz="2000" dirty="0" err="1"/>
              <a:t>pretreated</a:t>
            </a:r>
            <a:r>
              <a:rPr lang="it-IT" sz="2000" dirty="0"/>
              <a:t> </a:t>
            </a:r>
            <a:r>
              <a:rPr lang="it-IT" sz="2000" dirty="0" err="1"/>
              <a:t>pediatric</a:t>
            </a:r>
            <a:r>
              <a:rPr lang="it-IT" sz="2000" dirty="0"/>
              <a:t> and </a:t>
            </a:r>
            <a:r>
              <a:rPr lang="it-IT" sz="2000" dirty="0" err="1"/>
              <a:t>young</a:t>
            </a:r>
            <a:r>
              <a:rPr lang="it-IT" sz="2000" dirty="0"/>
              <a:t> </a:t>
            </a:r>
            <a:r>
              <a:rPr lang="it-IT" sz="2000" dirty="0" err="1"/>
              <a:t>adult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with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B-ALL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7DF099D-7035-E04F-9712-1D6AF9611CF3}"/>
              </a:ext>
            </a:extLst>
          </p:cNvPr>
          <p:cNvSpPr txBox="1"/>
          <p:nvPr/>
        </p:nvSpPr>
        <p:spPr>
          <a:xfrm>
            <a:off x="442332" y="1561095"/>
            <a:ext cx="1784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Conclusions:</a:t>
            </a:r>
          </a:p>
        </p:txBody>
      </p:sp>
    </p:spTree>
    <p:extLst>
      <p:ext uri="{BB962C8B-B14F-4D97-AF65-F5344CB8AC3E}">
        <p14:creationId xmlns:p14="http://schemas.microsoft.com/office/powerpoint/2010/main" val="30622451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68" y="232037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PEDIATRIC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D761B39-589D-954D-BAB0-70F94C70C9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92" b="1595"/>
          <a:stretch/>
        </p:blipFill>
        <p:spPr>
          <a:xfrm>
            <a:off x="0" y="1569308"/>
            <a:ext cx="12192000" cy="385530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524B45A3-B7E9-E545-8234-0C9320275DBB}"/>
              </a:ext>
            </a:extLst>
          </p:cNvPr>
          <p:cNvSpPr txBox="1"/>
          <p:nvPr/>
        </p:nvSpPr>
        <p:spPr>
          <a:xfrm>
            <a:off x="315311" y="5817349"/>
            <a:ext cx="10556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Screened 38 pts </a:t>
            </a:r>
            <a:r>
              <a:rPr lang="en-GB" dirty="0">
                <a:sym typeface="Wingdings" pitchFamily="2" charset="2"/>
              </a:rPr>
              <a:t> enrolled 34 pts  received bridging 32 pts  infused 33 pts  efficacy analysis set 28 pts</a:t>
            </a:r>
          </a:p>
          <a:p>
            <a:r>
              <a:rPr lang="en-GB" dirty="0">
                <a:sym typeface="Wingdings" pitchFamily="2" charset="2"/>
              </a:rPr>
              <a:t>Median follow-up 8 months</a:t>
            </a:r>
          </a:p>
        </p:txBody>
      </p:sp>
    </p:spTree>
    <p:extLst>
      <p:ext uri="{BB962C8B-B14F-4D97-AF65-F5344CB8AC3E}">
        <p14:creationId xmlns:p14="http://schemas.microsoft.com/office/powerpoint/2010/main" val="29742832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6" y="211016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5A1AE3C3-759D-634A-A590-F2860A4F8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7707" y="1646949"/>
            <a:ext cx="9342802" cy="4351338"/>
          </a:xfrm>
        </p:spPr>
      </p:pic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</p:spTree>
    <p:extLst>
      <p:ext uri="{BB962C8B-B14F-4D97-AF65-F5344CB8AC3E}">
        <p14:creationId xmlns:p14="http://schemas.microsoft.com/office/powerpoint/2010/main" val="40755374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6" y="211016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13C03ED6-0C0D-EF40-8DAD-79F0E393E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2725"/>
          <a:stretch/>
        </p:blipFill>
        <p:spPr>
          <a:xfrm>
            <a:off x="1165479" y="1573375"/>
            <a:ext cx="4691624" cy="4351338"/>
          </a:xfrm>
        </p:spPr>
      </p:pic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71821C5-2095-1B4F-860A-1763AAD79C7B}"/>
              </a:ext>
            </a:extLst>
          </p:cNvPr>
          <p:cNvSpPr txBox="1"/>
          <p:nvPr/>
        </p:nvSpPr>
        <p:spPr>
          <a:xfrm>
            <a:off x="651641" y="1477254"/>
            <a:ext cx="2255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First endpoint: ORR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CD3CCA-9141-264E-998D-F91D24E6A0DE}"/>
              </a:ext>
            </a:extLst>
          </p:cNvPr>
          <p:cNvSpPr txBox="1"/>
          <p:nvPr/>
        </p:nvSpPr>
        <p:spPr>
          <a:xfrm>
            <a:off x="5949849" y="2594882"/>
            <a:ext cx="57544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/>
              <a:t>Subgroup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</a:t>
            </a:r>
            <a:r>
              <a:rPr lang="it-IT" dirty="0" err="1"/>
              <a:t>suggested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elevated</a:t>
            </a:r>
            <a:r>
              <a:rPr lang="it-IT" dirty="0"/>
              <a:t> LDH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well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those</a:t>
            </a:r>
            <a:r>
              <a:rPr lang="it-IT" dirty="0"/>
              <a:t> with </a:t>
            </a:r>
            <a:r>
              <a:rPr lang="it-IT" dirty="0" err="1"/>
              <a:t>Burkitt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a </a:t>
            </a:r>
            <a:r>
              <a:rPr lang="it-IT" dirty="0" err="1"/>
              <a:t>lower</a:t>
            </a:r>
            <a:r>
              <a:rPr lang="it-IT" dirty="0"/>
              <a:t> ORR </a:t>
            </a:r>
            <a:r>
              <a:rPr lang="it-IT" dirty="0" err="1"/>
              <a:t>than</a:t>
            </a:r>
            <a:r>
              <a:rPr lang="it-IT" dirty="0"/>
              <a:t> </a:t>
            </a:r>
            <a:r>
              <a:rPr lang="it-IT" dirty="0" err="1"/>
              <a:t>those</a:t>
            </a:r>
            <a:r>
              <a:rPr lang="it-IT" dirty="0"/>
              <a:t> with DLBCL or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diagnoses</a:t>
            </a:r>
            <a:r>
              <a:rPr lang="it-IT" dirty="0"/>
              <a:t> (3/15, 20% vs 6/13, 46%);</a:t>
            </a:r>
          </a:p>
          <a:p>
            <a:pPr algn="just"/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3/5 (60%)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who</a:t>
            </a:r>
            <a:r>
              <a:rPr lang="it-IT" dirty="0"/>
              <a:t> </a:t>
            </a:r>
            <a:r>
              <a:rPr lang="it-IT" dirty="0" err="1"/>
              <a:t>did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measurable</a:t>
            </a:r>
            <a:r>
              <a:rPr lang="it-IT" dirty="0"/>
              <a:t> </a:t>
            </a:r>
            <a:r>
              <a:rPr lang="it-IT" dirty="0" err="1"/>
              <a:t>disease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infusion</a:t>
            </a:r>
            <a:r>
              <a:rPr lang="it-IT" dirty="0"/>
              <a:t> and </a:t>
            </a:r>
            <a:r>
              <a:rPr lang="it-IT" dirty="0" err="1"/>
              <a:t>who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excluded</a:t>
            </a:r>
            <a:r>
              <a:rPr lang="it-IT" dirty="0"/>
              <a:t> from the EAS </a:t>
            </a:r>
            <a:r>
              <a:rPr lang="it-IT" dirty="0" err="1"/>
              <a:t>remained</a:t>
            </a:r>
            <a:r>
              <a:rPr lang="it-IT" dirty="0"/>
              <a:t> in CR (1 of the 3 </a:t>
            </a:r>
            <a:r>
              <a:rPr lang="it-IT" dirty="0" err="1"/>
              <a:t>had</a:t>
            </a:r>
            <a:r>
              <a:rPr lang="it-IT" dirty="0"/>
              <a:t> </a:t>
            </a:r>
            <a:r>
              <a:rPr lang="it-IT" dirty="0" err="1"/>
              <a:t>Burkitt</a:t>
            </a:r>
            <a:r>
              <a:rPr lang="it-IT" dirty="0"/>
              <a:t> </a:t>
            </a:r>
            <a:r>
              <a:rPr lang="it-IT" dirty="0" err="1"/>
              <a:t>lymphoma</a:t>
            </a:r>
            <a:r>
              <a:rPr lang="it-IT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5136042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6" y="211016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A2025C0F-4416-3346-8AA1-689AECD3B0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2799"/>
          <a:stretch/>
        </p:blipFill>
        <p:spPr>
          <a:xfrm>
            <a:off x="566245" y="1926549"/>
            <a:ext cx="4963510" cy="4149481"/>
          </a:xfrm>
        </p:spPr>
      </p:pic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1EBE0C3-568E-0F4A-9902-76C3FFCC48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4" t="6310" r="52845" b="15838"/>
          <a:stretch/>
        </p:blipFill>
        <p:spPr>
          <a:xfrm>
            <a:off x="6049108" y="2037436"/>
            <a:ext cx="5364424" cy="392770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E3DC1FC2-D0E1-BB4D-9832-288744CF8D49}"/>
              </a:ext>
            </a:extLst>
          </p:cNvPr>
          <p:cNvSpPr txBox="1"/>
          <p:nvPr/>
        </p:nvSpPr>
        <p:spPr>
          <a:xfrm>
            <a:off x="2657504" y="2978946"/>
            <a:ext cx="2050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Median PFS: 2.5 </a:t>
            </a:r>
            <a:r>
              <a:rPr lang="en-GB" dirty="0" err="1"/>
              <a:t>mo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56A53F2-7024-4241-9A70-BBAE405B6EF0}"/>
              </a:ext>
            </a:extLst>
          </p:cNvPr>
          <p:cNvSpPr txBox="1"/>
          <p:nvPr/>
        </p:nvSpPr>
        <p:spPr>
          <a:xfrm>
            <a:off x="8731320" y="2978946"/>
            <a:ext cx="2167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Median PFS: 11.4 </a:t>
            </a:r>
            <a:r>
              <a:rPr lang="en-GB" dirty="0" err="1"/>
              <a:t>mo</a:t>
            </a:r>
            <a:endParaRPr lang="en-GB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2DFDCB0-730A-BD42-9000-769A8B178E49}"/>
              </a:ext>
            </a:extLst>
          </p:cNvPr>
          <p:cNvSpPr txBox="1"/>
          <p:nvPr/>
        </p:nvSpPr>
        <p:spPr>
          <a:xfrm>
            <a:off x="651641" y="1477254"/>
            <a:ext cx="37374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Secondary endpoints: PFS and OS</a:t>
            </a:r>
          </a:p>
        </p:txBody>
      </p:sp>
    </p:spTree>
    <p:extLst>
      <p:ext uri="{BB962C8B-B14F-4D97-AF65-F5344CB8AC3E}">
        <p14:creationId xmlns:p14="http://schemas.microsoft.com/office/powerpoint/2010/main" val="4007464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LISOCABTAGENE MARALEUCEL (LISO-CEL) AS SECOND-LINE THERAPY FOR 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/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 LARGE B-CELL LYMPHOMA (LBCL) IN PATIENTS NOT INTENDED FOR HSCT: PRIMARY ANALYSIS FROM THE PHASE 2 PILOT STUDY </a:t>
            </a:r>
            <a:endParaRPr lang="en-GB" sz="24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A3BB82-081C-4146-93F9-DEEB64BBB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842" y="1650124"/>
            <a:ext cx="10872316" cy="4526839"/>
          </a:xfrm>
        </p:spPr>
        <p:txBody>
          <a:bodyPr>
            <a:normAutofit fontScale="92500" lnSpcReduction="10000"/>
          </a:bodyPr>
          <a:lstStyle/>
          <a:p>
            <a:r>
              <a:rPr lang="it-IT" sz="2200" dirty="0"/>
              <a:t>PILOT trial (NCT03483103) </a:t>
            </a:r>
            <a:r>
              <a:rPr lang="it-IT" sz="2200" dirty="0" err="1"/>
              <a:t>evaluated</a:t>
            </a:r>
            <a:r>
              <a:rPr lang="it-IT" sz="2200" dirty="0"/>
              <a:t> liso-</a:t>
            </a:r>
            <a:r>
              <a:rPr lang="it-IT" sz="2200" dirty="0" err="1"/>
              <a:t>cel</a:t>
            </a:r>
            <a:r>
              <a:rPr lang="it-IT" sz="2200" dirty="0"/>
              <a:t>, an </a:t>
            </a:r>
            <a:r>
              <a:rPr lang="it-IT" sz="2200" dirty="0" err="1"/>
              <a:t>autologous</a:t>
            </a:r>
            <a:r>
              <a:rPr lang="it-IT" sz="2200" dirty="0"/>
              <a:t> CD19-directed CAR T </a:t>
            </a:r>
            <a:r>
              <a:rPr lang="it-IT" sz="2200" dirty="0" err="1"/>
              <a:t>cell</a:t>
            </a:r>
            <a:r>
              <a:rPr lang="it-IT" sz="2200" dirty="0"/>
              <a:t> </a:t>
            </a:r>
            <a:r>
              <a:rPr lang="it-IT" sz="2200" dirty="0" err="1"/>
              <a:t>product</a:t>
            </a:r>
            <a:r>
              <a:rPr lang="it-IT" sz="2200" dirty="0"/>
              <a:t>, </a:t>
            </a:r>
            <a:r>
              <a:rPr lang="it-IT" sz="2200" dirty="0" err="1"/>
              <a:t>as</a:t>
            </a:r>
            <a:r>
              <a:rPr lang="it-IT" sz="2200" dirty="0"/>
              <a:t> </a:t>
            </a:r>
            <a:r>
              <a:rPr lang="it-IT" sz="2200" dirty="0" err="1"/>
              <a:t>second</a:t>
            </a:r>
            <a:r>
              <a:rPr lang="it-IT" sz="2200" dirty="0"/>
              <a:t>-line treatment in </a:t>
            </a:r>
            <a:r>
              <a:rPr lang="it-IT" sz="2200" dirty="0" err="1"/>
              <a:t>patients</a:t>
            </a:r>
            <a:r>
              <a:rPr lang="it-IT" sz="2200" dirty="0"/>
              <a:t> with </a:t>
            </a:r>
            <a:r>
              <a:rPr lang="it-IT" sz="2200" dirty="0" err="1"/>
              <a:t>R</a:t>
            </a:r>
            <a:r>
              <a:rPr lang="it-IT" sz="2200" dirty="0"/>
              <a:t>/</a:t>
            </a:r>
            <a:r>
              <a:rPr lang="it-IT" sz="2200" dirty="0" err="1"/>
              <a:t>R</a:t>
            </a:r>
            <a:r>
              <a:rPr lang="it-IT" sz="2200" dirty="0"/>
              <a:t> LBCL </a:t>
            </a:r>
            <a:r>
              <a:rPr lang="it-IT" sz="2200" dirty="0" err="1"/>
              <a:t>not</a:t>
            </a:r>
            <a:r>
              <a:rPr lang="it-IT" sz="2200" dirty="0"/>
              <a:t> </a:t>
            </a:r>
            <a:r>
              <a:rPr lang="it-IT" sz="2200" dirty="0" err="1"/>
              <a:t>intended</a:t>
            </a:r>
            <a:r>
              <a:rPr lang="it-IT" sz="2200" dirty="0"/>
              <a:t> for HSCT. </a:t>
            </a:r>
          </a:p>
          <a:p>
            <a:r>
              <a:rPr lang="it-IT" sz="2200" dirty="0" err="1"/>
              <a:t>Eligible</a:t>
            </a:r>
            <a:r>
              <a:rPr lang="it-IT" sz="2200" dirty="0"/>
              <a:t> </a:t>
            </a:r>
            <a:r>
              <a:rPr lang="it-IT" sz="2200" dirty="0" err="1"/>
              <a:t>patients</a:t>
            </a:r>
            <a:r>
              <a:rPr lang="it-IT" sz="2200" dirty="0"/>
              <a:t> </a:t>
            </a:r>
            <a:r>
              <a:rPr lang="it-IT" sz="2200" dirty="0" err="1"/>
              <a:t>were</a:t>
            </a:r>
            <a:r>
              <a:rPr lang="it-IT" sz="2200" dirty="0"/>
              <a:t>: </a:t>
            </a:r>
          </a:p>
          <a:p>
            <a:pPr lvl="1">
              <a:buSzPct val="90000"/>
            </a:pPr>
            <a:r>
              <a:rPr lang="it-IT" sz="2200" dirty="0" err="1"/>
              <a:t>adults</a:t>
            </a:r>
            <a:r>
              <a:rPr lang="it-IT" sz="2200" dirty="0"/>
              <a:t> with </a:t>
            </a:r>
            <a:r>
              <a:rPr lang="it-IT" sz="2200" dirty="0" err="1"/>
              <a:t>R</a:t>
            </a:r>
            <a:r>
              <a:rPr lang="it-IT" sz="2200" dirty="0"/>
              <a:t>/</a:t>
            </a:r>
            <a:r>
              <a:rPr lang="it-IT" sz="2200" dirty="0" err="1"/>
              <a:t>R</a:t>
            </a:r>
            <a:r>
              <a:rPr lang="it-IT" sz="2200" dirty="0"/>
              <a:t> LBCL </a:t>
            </a:r>
            <a:r>
              <a:rPr lang="it-IT" sz="2200" dirty="0" err="1"/>
              <a:t>after</a:t>
            </a:r>
            <a:r>
              <a:rPr lang="it-IT" sz="2200" dirty="0"/>
              <a:t> first-line treatment </a:t>
            </a:r>
            <a:r>
              <a:rPr lang="it-IT" sz="2200" dirty="0" err="1"/>
              <a:t>who</a:t>
            </a:r>
            <a:r>
              <a:rPr lang="it-IT" sz="2200" dirty="0"/>
              <a:t> </a:t>
            </a:r>
            <a:r>
              <a:rPr lang="it-IT" sz="2200" dirty="0" err="1"/>
              <a:t>were</a:t>
            </a:r>
            <a:r>
              <a:rPr lang="it-IT" sz="2200" dirty="0"/>
              <a:t> </a:t>
            </a:r>
            <a:r>
              <a:rPr lang="it-IT" sz="2200" dirty="0" err="1"/>
              <a:t>not</a:t>
            </a:r>
            <a:r>
              <a:rPr lang="it-IT" sz="2200" dirty="0"/>
              <a:t> </a:t>
            </a:r>
            <a:r>
              <a:rPr lang="it-IT" sz="2200" dirty="0" err="1"/>
              <a:t>deemed</a:t>
            </a:r>
            <a:r>
              <a:rPr lang="it-IT" sz="2200" dirty="0"/>
              <a:t> </a:t>
            </a:r>
            <a:r>
              <a:rPr lang="it-IT" sz="2200" dirty="0" err="1"/>
              <a:t>candidates</a:t>
            </a:r>
            <a:r>
              <a:rPr lang="it-IT" sz="2200" dirty="0"/>
              <a:t> for HDCT and HSCT </a:t>
            </a:r>
          </a:p>
          <a:p>
            <a:pPr lvl="1">
              <a:buSzPct val="90000"/>
            </a:pPr>
            <a:r>
              <a:rPr lang="it-IT" sz="2200" dirty="0" err="1"/>
              <a:t>Patients</a:t>
            </a:r>
            <a:r>
              <a:rPr lang="it-IT" sz="2200" dirty="0"/>
              <a:t> </a:t>
            </a:r>
            <a:r>
              <a:rPr lang="it-IT" sz="2200" dirty="0" err="1"/>
              <a:t>who</a:t>
            </a:r>
            <a:r>
              <a:rPr lang="it-IT" sz="2200" dirty="0"/>
              <a:t>  </a:t>
            </a:r>
            <a:r>
              <a:rPr lang="it-IT" sz="2200" dirty="0" err="1"/>
              <a:t>met</a:t>
            </a:r>
            <a:r>
              <a:rPr lang="it-IT" sz="2200" dirty="0"/>
              <a:t> ≥ 1 </a:t>
            </a:r>
            <a:r>
              <a:rPr lang="it-IT" sz="2200" dirty="0" err="1"/>
              <a:t>frailty</a:t>
            </a:r>
            <a:r>
              <a:rPr lang="it-IT" sz="2200" dirty="0"/>
              <a:t> </a:t>
            </a:r>
            <a:r>
              <a:rPr lang="it-IT" sz="2200" dirty="0" err="1"/>
              <a:t>criteria</a:t>
            </a:r>
            <a:r>
              <a:rPr lang="it-IT" sz="2200" dirty="0"/>
              <a:t> </a:t>
            </a:r>
            <a:r>
              <a:rPr lang="it-IT" sz="2200" dirty="0" err="1"/>
              <a:t>as</a:t>
            </a:r>
            <a:r>
              <a:rPr lang="it-IT" sz="2200" dirty="0"/>
              <a:t> </a:t>
            </a:r>
            <a:r>
              <a:rPr lang="it-IT" sz="2200" dirty="0" err="1"/>
              <a:t>follows</a:t>
            </a:r>
            <a:r>
              <a:rPr lang="it-IT" sz="2000" dirty="0"/>
              <a:t>: </a:t>
            </a:r>
          </a:p>
          <a:p>
            <a:pPr lvl="2">
              <a:buSzPct val="80000"/>
            </a:pPr>
            <a:r>
              <a:rPr lang="it-IT" sz="1800" dirty="0" err="1"/>
              <a:t>age</a:t>
            </a:r>
            <a:r>
              <a:rPr lang="it-IT" sz="1800" dirty="0"/>
              <a:t> ≥ 70 </a:t>
            </a:r>
            <a:r>
              <a:rPr lang="it-IT" sz="1800" dirty="0" err="1"/>
              <a:t>years</a:t>
            </a:r>
            <a:r>
              <a:rPr lang="it-IT" sz="1800" dirty="0"/>
              <a:t>, </a:t>
            </a:r>
          </a:p>
          <a:p>
            <a:pPr lvl="2">
              <a:buSzPct val="80000"/>
            </a:pPr>
            <a:r>
              <a:rPr lang="it-IT" sz="1800" dirty="0"/>
              <a:t>ECOG PS of 2, </a:t>
            </a:r>
          </a:p>
          <a:p>
            <a:pPr lvl="2">
              <a:buSzPct val="80000"/>
            </a:pPr>
            <a:r>
              <a:rPr lang="it-IT" sz="1800" dirty="0" err="1"/>
              <a:t>diffusing</a:t>
            </a:r>
            <a:r>
              <a:rPr lang="it-IT" sz="1800" dirty="0"/>
              <a:t> </a:t>
            </a:r>
            <a:r>
              <a:rPr lang="it-IT" sz="1800" dirty="0" err="1"/>
              <a:t>capacity</a:t>
            </a:r>
            <a:r>
              <a:rPr lang="it-IT" sz="1800" dirty="0"/>
              <a:t> for carbon </a:t>
            </a:r>
            <a:r>
              <a:rPr lang="it-IT" sz="1800" dirty="0" err="1"/>
              <a:t>monoxide</a:t>
            </a:r>
            <a:r>
              <a:rPr lang="it-IT" sz="1800" dirty="0"/>
              <a:t> ≤ 60%, </a:t>
            </a:r>
          </a:p>
          <a:p>
            <a:pPr lvl="2">
              <a:buSzPct val="80000"/>
            </a:pPr>
            <a:r>
              <a:rPr lang="it-IT" sz="1800" dirty="0" err="1"/>
              <a:t>left</a:t>
            </a:r>
            <a:r>
              <a:rPr lang="it-IT" sz="1800" dirty="0"/>
              <a:t> </a:t>
            </a:r>
            <a:r>
              <a:rPr lang="it-IT" sz="1800" dirty="0" err="1"/>
              <a:t>ventricular</a:t>
            </a:r>
            <a:r>
              <a:rPr lang="it-IT" sz="1800" dirty="0"/>
              <a:t> </a:t>
            </a:r>
            <a:r>
              <a:rPr lang="it-IT" sz="1800" dirty="0" err="1"/>
              <a:t>ejection</a:t>
            </a:r>
            <a:r>
              <a:rPr lang="it-IT" sz="1800" dirty="0"/>
              <a:t> </a:t>
            </a:r>
            <a:r>
              <a:rPr lang="it-IT" sz="1800" dirty="0" err="1"/>
              <a:t>fraction</a:t>
            </a:r>
            <a:r>
              <a:rPr lang="it-IT" sz="1800" dirty="0"/>
              <a:t> &lt; 50%, </a:t>
            </a:r>
          </a:p>
          <a:p>
            <a:pPr lvl="2">
              <a:buSzPct val="80000"/>
            </a:pPr>
            <a:r>
              <a:rPr lang="it-IT" sz="1800" dirty="0"/>
              <a:t>creatinine clearance &lt; 60 </a:t>
            </a:r>
            <a:r>
              <a:rPr lang="it-IT" sz="1800" dirty="0" err="1"/>
              <a:t>mL</a:t>
            </a:r>
            <a:r>
              <a:rPr lang="it-IT" sz="1800" dirty="0"/>
              <a:t>/</a:t>
            </a:r>
            <a:r>
              <a:rPr lang="it-IT" sz="1800" dirty="0" err="1"/>
              <a:t>min</a:t>
            </a:r>
            <a:r>
              <a:rPr lang="it-IT" sz="1800" dirty="0"/>
              <a:t> or </a:t>
            </a:r>
          </a:p>
          <a:p>
            <a:pPr lvl="2">
              <a:buSzPct val="80000"/>
            </a:pPr>
            <a:r>
              <a:rPr lang="it-IT" sz="1800" dirty="0"/>
              <a:t>AST/ALT&gt; 2 × the </a:t>
            </a:r>
            <a:r>
              <a:rPr lang="it-IT" sz="1800" dirty="0" err="1"/>
              <a:t>upper</a:t>
            </a:r>
            <a:r>
              <a:rPr lang="it-IT" sz="1800" dirty="0"/>
              <a:t> </a:t>
            </a:r>
            <a:r>
              <a:rPr lang="it-IT" sz="1800" dirty="0" err="1"/>
              <a:t>limit</a:t>
            </a:r>
            <a:r>
              <a:rPr lang="it-IT" sz="1800" dirty="0"/>
              <a:t> of </a:t>
            </a:r>
            <a:r>
              <a:rPr lang="it-IT" sz="1800" dirty="0" err="1"/>
              <a:t>normal</a:t>
            </a:r>
            <a:r>
              <a:rPr lang="it-IT" sz="1800" dirty="0"/>
              <a:t>. </a:t>
            </a:r>
          </a:p>
          <a:p>
            <a:pPr lvl="2">
              <a:buSzPct val="80000"/>
            </a:pPr>
            <a:endParaRPr lang="it-IT" sz="1800" dirty="0"/>
          </a:p>
          <a:p>
            <a:r>
              <a:rPr lang="it-IT" sz="2200" dirty="0" err="1"/>
              <a:t>Primary</a:t>
            </a:r>
            <a:r>
              <a:rPr lang="it-IT" sz="2200" dirty="0"/>
              <a:t> </a:t>
            </a:r>
            <a:r>
              <a:rPr lang="it-IT" sz="2200" dirty="0" err="1"/>
              <a:t>endpoint</a:t>
            </a:r>
            <a:r>
              <a:rPr lang="it-IT" sz="2200" dirty="0"/>
              <a:t>: </a:t>
            </a:r>
            <a:r>
              <a:rPr lang="it-IT" sz="2200" dirty="0" err="1"/>
              <a:t>objective</a:t>
            </a:r>
            <a:r>
              <a:rPr lang="it-IT" sz="2200" dirty="0"/>
              <a:t> </a:t>
            </a:r>
            <a:r>
              <a:rPr lang="it-IT" sz="2200" dirty="0" err="1"/>
              <a:t>response</a:t>
            </a:r>
            <a:r>
              <a:rPr lang="it-IT" sz="2200" dirty="0"/>
              <a:t> rate (ORR) per </a:t>
            </a:r>
            <a:r>
              <a:rPr lang="it-IT" sz="2200" dirty="0" err="1"/>
              <a:t>independent</a:t>
            </a:r>
            <a:r>
              <a:rPr lang="it-IT" sz="2200" dirty="0"/>
              <a:t> </a:t>
            </a:r>
            <a:r>
              <a:rPr lang="it-IT" sz="2200" dirty="0" err="1"/>
              <a:t>review</a:t>
            </a:r>
            <a:r>
              <a:rPr lang="it-IT" sz="2200" dirty="0"/>
              <a:t> </a:t>
            </a:r>
            <a:r>
              <a:rPr lang="it-IT" sz="2200" dirty="0" err="1"/>
              <a:t>committee</a:t>
            </a:r>
            <a:r>
              <a:rPr lang="it-IT" sz="2200" dirty="0"/>
              <a:t>; </a:t>
            </a:r>
          </a:p>
          <a:p>
            <a:r>
              <a:rPr lang="it-IT" sz="2200" dirty="0" err="1"/>
              <a:t>All</a:t>
            </a:r>
            <a:r>
              <a:rPr lang="it-IT" sz="2200" dirty="0"/>
              <a:t> </a:t>
            </a:r>
            <a:r>
              <a:rPr lang="it-IT" sz="2200" dirty="0" err="1"/>
              <a:t>patients</a:t>
            </a:r>
            <a:r>
              <a:rPr lang="it-IT" sz="2200" dirty="0"/>
              <a:t> </a:t>
            </a:r>
            <a:r>
              <a:rPr lang="it-IT" sz="2200" dirty="0" err="1"/>
              <a:t>had</a:t>
            </a:r>
            <a:r>
              <a:rPr lang="it-IT" sz="2200" dirty="0"/>
              <a:t> ≥ 6 </a:t>
            </a:r>
            <a:r>
              <a:rPr lang="it-IT" sz="2200" dirty="0" err="1"/>
              <a:t>months</a:t>
            </a:r>
            <a:r>
              <a:rPr lang="it-IT" sz="2200" dirty="0"/>
              <a:t> of follow-up from first </a:t>
            </a:r>
            <a:r>
              <a:rPr lang="it-IT" sz="2200" dirty="0" err="1"/>
              <a:t>response</a:t>
            </a:r>
            <a:r>
              <a:rPr lang="it-IT" sz="2200" dirty="0"/>
              <a:t>. </a:t>
            </a:r>
            <a:r>
              <a:rPr lang="it-IT" sz="2200" dirty="0" err="1"/>
              <a:t>Median</a:t>
            </a:r>
            <a:r>
              <a:rPr lang="it-IT" sz="2200" dirty="0"/>
              <a:t> follow-up 12.3 </a:t>
            </a:r>
            <a:r>
              <a:rPr lang="it-IT" sz="2200" dirty="0" err="1"/>
              <a:t>mo</a:t>
            </a:r>
            <a:r>
              <a:rPr lang="it-IT" sz="2200" dirty="0"/>
              <a:t> (1.2-26.5). </a:t>
            </a:r>
          </a:p>
          <a:p>
            <a:endParaRPr lang="it-IT" dirty="0"/>
          </a:p>
          <a:p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S258 (oral presentation), Sehgal A. et al. EHA 2022</a:t>
            </a:r>
          </a:p>
        </p:txBody>
      </p:sp>
    </p:spTree>
    <p:extLst>
      <p:ext uri="{BB962C8B-B14F-4D97-AF65-F5344CB8AC3E}">
        <p14:creationId xmlns:p14="http://schemas.microsoft.com/office/powerpoint/2010/main" val="7170499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6" y="211016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FBCDC00E-611B-FC46-A35E-B5F65C6ECA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66" t="3931" r="3572" b="3841"/>
          <a:stretch/>
        </p:blipFill>
        <p:spPr>
          <a:xfrm>
            <a:off x="393897" y="1891873"/>
            <a:ext cx="5693780" cy="3090041"/>
          </a:xfrm>
        </p:spPr>
      </p:pic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71AD569-F20F-2A4E-8FEA-FA0310348E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5" r="2133"/>
          <a:stretch/>
        </p:blipFill>
        <p:spPr>
          <a:xfrm>
            <a:off x="6333534" y="1759641"/>
            <a:ext cx="5370786" cy="3829987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6D85C31-2C98-CD4E-A911-7A152C5140D5}"/>
              </a:ext>
            </a:extLst>
          </p:cNvPr>
          <p:cNvSpPr txBox="1"/>
          <p:nvPr/>
        </p:nvSpPr>
        <p:spPr>
          <a:xfrm>
            <a:off x="393896" y="1375244"/>
            <a:ext cx="3112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Secondary endpoint: Safety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7DE15454-2FE7-2A41-9591-84F8B977FE93}"/>
              </a:ext>
            </a:extLst>
          </p:cNvPr>
          <p:cNvSpPr/>
          <p:nvPr/>
        </p:nvSpPr>
        <p:spPr>
          <a:xfrm>
            <a:off x="393896" y="5589652"/>
            <a:ext cx="11310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Calibri" panose="020F0502020204030204" pitchFamily="34" charset="0"/>
              </a:rPr>
              <a:t>The </a:t>
            </a:r>
            <a:r>
              <a:rPr lang="it-IT" dirty="0" err="1">
                <a:latin typeface="Calibri" panose="020F0502020204030204" pitchFamily="34" charset="0"/>
              </a:rPr>
              <a:t>most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frequently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reported</a:t>
            </a:r>
            <a:r>
              <a:rPr lang="it-IT" dirty="0">
                <a:latin typeface="Calibri" panose="020F0502020204030204" pitchFamily="34" charset="0"/>
              </a:rPr>
              <a:t> grade ≥3 </a:t>
            </a:r>
            <a:r>
              <a:rPr lang="it-IT" dirty="0" err="1">
                <a:latin typeface="Calibri" panose="020F0502020204030204" pitchFamily="34" charset="0"/>
              </a:rPr>
              <a:t>AEs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were</a:t>
            </a:r>
            <a:r>
              <a:rPr lang="it-IT" dirty="0">
                <a:latin typeface="Calibri" panose="020F0502020204030204" pitchFamily="34" charset="0"/>
              </a:rPr>
              <a:t> anemia and neutropenia (</a:t>
            </a:r>
            <a:r>
              <a:rPr lang="it-IT" dirty="0" err="1">
                <a:latin typeface="Calibri" panose="020F0502020204030204" pitchFamily="34" charset="0"/>
              </a:rPr>
              <a:t>each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n</a:t>
            </a:r>
            <a:r>
              <a:rPr lang="it-IT" dirty="0">
                <a:latin typeface="Calibri" panose="020F0502020204030204" pitchFamily="34" charset="0"/>
              </a:rPr>
              <a:t>=7, 21%) </a:t>
            </a:r>
          </a:p>
          <a:p>
            <a:r>
              <a:rPr lang="it-IT" dirty="0">
                <a:latin typeface="Calibri" panose="020F0502020204030204" pitchFamily="34" charset="0"/>
              </a:rPr>
              <a:t>CRS </a:t>
            </a:r>
            <a:r>
              <a:rPr lang="it-IT" dirty="0" err="1">
                <a:latin typeface="Calibri" panose="020F0502020204030204" pitchFamily="34" charset="0"/>
              </a:rPr>
              <a:t>occurred</a:t>
            </a:r>
            <a:r>
              <a:rPr lang="it-IT" dirty="0">
                <a:latin typeface="Calibri" panose="020F0502020204030204" pitchFamily="34" charset="0"/>
              </a:rPr>
              <a:t> in 70% of </a:t>
            </a:r>
            <a:r>
              <a:rPr lang="it-IT" dirty="0" err="1">
                <a:latin typeface="Calibri" panose="020F0502020204030204" pitchFamily="34" charset="0"/>
              </a:rPr>
              <a:t>patients</a:t>
            </a:r>
            <a:r>
              <a:rPr lang="it-IT" dirty="0">
                <a:latin typeface="Calibri" panose="020F0502020204030204" pitchFamily="34" charset="0"/>
              </a:rPr>
              <a:t> and </a:t>
            </a:r>
            <a:r>
              <a:rPr lang="it-IT" dirty="0" err="1">
                <a:latin typeface="Calibri" panose="020F0502020204030204" pitchFamily="34" charset="0"/>
              </a:rPr>
              <a:t>was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generally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low</a:t>
            </a:r>
            <a:r>
              <a:rPr lang="it-IT" dirty="0">
                <a:latin typeface="Calibri" panose="020F0502020204030204" pitchFamily="34" charset="0"/>
              </a:rPr>
              <a:t> grade (no grade 4-5 </a:t>
            </a:r>
            <a:r>
              <a:rPr lang="it-IT" dirty="0" err="1">
                <a:latin typeface="Calibri" panose="020F0502020204030204" pitchFamily="34" charset="0"/>
              </a:rPr>
              <a:t>reported</a:t>
            </a:r>
            <a:r>
              <a:rPr lang="it-IT" dirty="0">
                <a:latin typeface="Calibri" panose="020F0502020204030204" pitchFamily="34" charset="0"/>
              </a:rPr>
              <a:t>)</a:t>
            </a:r>
            <a:br>
              <a:rPr lang="it-IT" dirty="0">
                <a:latin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</a:rPr>
              <a:t>Ne </a:t>
            </a:r>
            <a:r>
              <a:rPr lang="it-IT" dirty="0" err="1">
                <a:latin typeface="Calibri" panose="020F0502020204030204" pitchFamily="34" charset="0"/>
              </a:rPr>
              <a:t>occurred</a:t>
            </a:r>
            <a:r>
              <a:rPr lang="it-IT" dirty="0">
                <a:latin typeface="Calibri" panose="020F0502020204030204" pitchFamily="34" charset="0"/>
              </a:rPr>
              <a:t> in 27% of </a:t>
            </a:r>
            <a:r>
              <a:rPr lang="it-IT" dirty="0" err="1">
                <a:latin typeface="Calibri" panose="020F0502020204030204" pitchFamily="34" charset="0"/>
              </a:rPr>
              <a:t>patients</a:t>
            </a:r>
            <a:r>
              <a:rPr lang="it-IT" dirty="0">
                <a:latin typeface="Calibri" panose="020F0502020204030204" pitchFamily="34" charset="0"/>
              </a:rPr>
              <a:t>, 5 (15%) </a:t>
            </a:r>
            <a:r>
              <a:rPr lang="it-IT" dirty="0" err="1">
                <a:latin typeface="Calibri" panose="020F0502020204030204" pitchFamily="34" charset="0"/>
              </a:rPr>
              <a:t>had</a:t>
            </a:r>
            <a:r>
              <a:rPr lang="it-IT" dirty="0">
                <a:latin typeface="Calibri" panose="020F0502020204030204" pitchFamily="34" charset="0"/>
              </a:rPr>
              <a:t> a grade </a:t>
            </a:r>
            <a:r>
              <a:rPr lang="it-IT" u="sng" dirty="0">
                <a:latin typeface="Calibri" panose="020F0502020204030204" pitchFamily="34" charset="0"/>
              </a:rPr>
              <a:t>&gt;</a:t>
            </a:r>
            <a:r>
              <a:rPr lang="it-IT" dirty="0">
                <a:latin typeface="Calibri" panose="020F0502020204030204" pitchFamily="34" charset="0"/>
              </a:rPr>
              <a:t> 3 NE</a:t>
            </a:r>
            <a:endParaRPr lang="it-IT" dirty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8B1AE7D0-46D2-B041-A5CD-604C145F1C88}"/>
              </a:ext>
            </a:extLst>
          </p:cNvPr>
          <p:cNvSpPr/>
          <p:nvPr/>
        </p:nvSpPr>
        <p:spPr>
          <a:xfrm>
            <a:off x="288793" y="2438400"/>
            <a:ext cx="1203676" cy="34684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E9A91404-912F-534C-AE09-E5302797FE72}"/>
              </a:ext>
            </a:extLst>
          </p:cNvPr>
          <p:cNvSpPr/>
          <p:nvPr/>
        </p:nvSpPr>
        <p:spPr>
          <a:xfrm>
            <a:off x="7710736" y="2262901"/>
            <a:ext cx="1203676" cy="34684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8527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A4E7E-4556-0B48-9186-B91FFF5B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6" y="211016"/>
            <a:ext cx="11310424" cy="1097279"/>
          </a:xfrm>
        </p:spPr>
        <p:txBody>
          <a:bodyPr anchor="ctr"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EFFICACY AND SAFETY OF TISAGENLECLEUCEL IN PEDITRIC AND YOUNG ADULT PATIENTS WITH RELAPSED OR REFRACTORY MATURE B-CELL NON-HODGKIN LYMPHOMA: THE PHASE II BIANCA STUDY 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7F565D6-E0C7-C84D-A166-ECC7BC630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138" y="2235529"/>
            <a:ext cx="10515600" cy="2946072"/>
          </a:xfrm>
        </p:spPr>
        <p:txBody>
          <a:bodyPr>
            <a:normAutofit/>
          </a:bodyPr>
          <a:lstStyle/>
          <a:p>
            <a:r>
              <a:rPr lang="it-IT" sz="2200" dirty="0"/>
              <a:t>The BIANCA trial </a:t>
            </a:r>
            <a:r>
              <a:rPr lang="it-IT" sz="2200" dirty="0" err="1"/>
              <a:t>demonstrated</a:t>
            </a:r>
            <a:r>
              <a:rPr lang="it-IT" sz="2200" dirty="0"/>
              <a:t> </a:t>
            </a:r>
            <a:r>
              <a:rPr lang="it-IT" sz="2200" dirty="0" err="1"/>
              <a:t>feasibility</a:t>
            </a:r>
            <a:r>
              <a:rPr lang="it-IT" sz="2200" dirty="0"/>
              <a:t> and </a:t>
            </a:r>
            <a:r>
              <a:rPr lang="it-IT" sz="2200" dirty="0" err="1"/>
              <a:t>efficacy</a:t>
            </a:r>
            <a:r>
              <a:rPr lang="it-IT" sz="2200" dirty="0"/>
              <a:t> of </a:t>
            </a:r>
            <a:r>
              <a:rPr lang="it-IT" sz="2200" dirty="0" err="1"/>
              <a:t>tisacel</a:t>
            </a:r>
            <a:r>
              <a:rPr lang="it-IT" sz="2200" dirty="0"/>
              <a:t> in some </a:t>
            </a:r>
            <a:r>
              <a:rPr lang="it-IT" sz="2200" dirty="0" err="1"/>
              <a:t>pediatric</a:t>
            </a:r>
            <a:r>
              <a:rPr lang="it-IT" sz="2200" dirty="0"/>
              <a:t> and </a:t>
            </a:r>
            <a:r>
              <a:rPr lang="it-IT" sz="2200" dirty="0" err="1"/>
              <a:t>young</a:t>
            </a:r>
            <a:r>
              <a:rPr lang="it-IT" sz="2200" dirty="0"/>
              <a:t> </a:t>
            </a:r>
            <a:r>
              <a:rPr lang="it-IT" sz="2200" dirty="0" err="1"/>
              <a:t>adult</a:t>
            </a:r>
            <a:r>
              <a:rPr lang="it-IT" sz="2200" dirty="0"/>
              <a:t> </a:t>
            </a:r>
            <a:r>
              <a:rPr lang="it-IT" sz="2200" dirty="0" err="1"/>
              <a:t>patients</a:t>
            </a:r>
            <a:r>
              <a:rPr lang="it-IT" sz="2200" dirty="0"/>
              <a:t> with </a:t>
            </a:r>
            <a:r>
              <a:rPr lang="it-IT" sz="2200" dirty="0" err="1"/>
              <a:t>r</a:t>
            </a:r>
            <a:r>
              <a:rPr lang="it-IT" sz="2200" dirty="0"/>
              <a:t>/</a:t>
            </a:r>
            <a:r>
              <a:rPr lang="it-IT" sz="2200" dirty="0" err="1"/>
              <a:t>r</a:t>
            </a:r>
            <a:r>
              <a:rPr lang="it-IT" sz="2200" dirty="0"/>
              <a:t> mature B-NHL, </a:t>
            </a:r>
            <a:r>
              <a:rPr lang="it-IT" sz="2200" dirty="0" err="1"/>
              <a:t>including</a:t>
            </a:r>
            <a:r>
              <a:rPr lang="it-IT" sz="2200" dirty="0"/>
              <a:t> </a:t>
            </a:r>
            <a:r>
              <a:rPr lang="it-IT" sz="2200" dirty="0" err="1"/>
              <a:t>Burkitt</a:t>
            </a:r>
            <a:r>
              <a:rPr lang="it-IT" sz="2200" dirty="0"/>
              <a:t> </a:t>
            </a:r>
            <a:r>
              <a:rPr lang="it-IT" sz="2200" dirty="0" err="1"/>
              <a:t>lymphoma</a:t>
            </a:r>
            <a:r>
              <a:rPr lang="it-IT" sz="2200" dirty="0"/>
              <a:t> </a:t>
            </a:r>
          </a:p>
          <a:p>
            <a:r>
              <a:rPr lang="it-IT" sz="2200" dirty="0"/>
              <a:t>12-month </a:t>
            </a:r>
            <a:r>
              <a:rPr lang="it-IT" sz="2200" dirty="0" err="1"/>
              <a:t>estimated</a:t>
            </a:r>
            <a:r>
              <a:rPr lang="it-IT" sz="2200" dirty="0"/>
              <a:t> OS </a:t>
            </a:r>
            <a:r>
              <a:rPr lang="it-IT" sz="2200" dirty="0" err="1"/>
              <a:t>was</a:t>
            </a:r>
            <a:r>
              <a:rPr lang="it-IT" sz="2200" dirty="0"/>
              <a:t> 47%, and 6/15 </a:t>
            </a:r>
            <a:r>
              <a:rPr lang="it-IT" sz="2200" dirty="0" err="1"/>
              <a:t>patients</a:t>
            </a:r>
            <a:r>
              <a:rPr lang="it-IT" sz="2200" dirty="0"/>
              <a:t> with </a:t>
            </a:r>
            <a:r>
              <a:rPr lang="it-IT" sz="2200" dirty="0" err="1"/>
              <a:t>Burkitt</a:t>
            </a:r>
            <a:r>
              <a:rPr lang="it-IT" sz="2200" dirty="0"/>
              <a:t> </a:t>
            </a:r>
            <a:r>
              <a:rPr lang="it-IT" sz="2200" dirty="0" err="1"/>
              <a:t>lymphoma</a:t>
            </a:r>
            <a:r>
              <a:rPr lang="it-IT" sz="2200" dirty="0"/>
              <a:t> are </a:t>
            </a:r>
            <a:r>
              <a:rPr lang="it-IT" sz="2200" dirty="0" err="1"/>
              <a:t>alive</a:t>
            </a:r>
            <a:r>
              <a:rPr lang="it-IT" sz="2200" dirty="0"/>
              <a:t> post </a:t>
            </a:r>
            <a:r>
              <a:rPr lang="it-IT" sz="2200" dirty="0" err="1"/>
              <a:t>infusion</a:t>
            </a:r>
            <a:r>
              <a:rPr lang="it-IT" sz="2200" dirty="0"/>
              <a:t> </a:t>
            </a:r>
          </a:p>
          <a:p>
            <a:r>
              <a:rPr lang="it-IT" sz="2200" dirty="0"/>
              <a:t>The </a:t>
            </a:r>
            <a:r>
              <a:rPr lang="it-IT" sz="2200" dirty="0" err="1"/>
              <a:t>overall</a:t>
            </a:r>
            <a:r>
              <a:rPr lang="it-IT" sz="2200" dirty="0"/>
              <a:t> </a:t>
            </a:r>
            <a:r>
              <a:rPr lang="it-IT" sz="2200" dirty="0" err="1"/>
              <a:t>safety</a:t>
            </a:r>
            <a:r>
              <a:rPr lang="it-IT" sz="2200" dirty="0"/>
              <a:t> </a:t>
            </a:r>
            <a:r>
              <a:rPr lang="it-IT" sz="2200" dirty="0" err="1"/>
              <a:t>profile</a:t>
            </a:r>
            <a:r>
              <a:rPr lang="it-IT" sz="2200" dirty="0"/>
              <a:t> of </a:t>
            </a:r>
            <a:r>
              <a:rPr lang="it-IT" sz="2200" dirty="0" err="1"/>
              <a:t>infused</a:t>
            </a:r>
            <a:r>
              <a:rPr lang="it-IT" sz="2200" dirty="0"/>
              <a:t> </a:t>
            </a:r>
            <a:r>
              <a:rPr lang="it-IT" sz="2200" dirty="0" err="1"/>
              <a:t>patients</a:t>
            </a:r>
            <a:r>
              <a:rPr lang="it-IT" sz="2200" dirty="0"/>
              <a:t> </a:t>
            </a:r>
            <a:r>
              <a:rPr lang="it-IT" sz="2200" dirty="0" err="1"/>
              <a:t>was</a:t>
            </a:r>
            <a:r>
              <a:rPr lang="it-IT" sz="2200" dirty="0"/>
              <a:t> </a:t>
            </a:r>
            <a:r>
              <a:rPr lang="it-IT" sz="2200" dirty="0" err="1"/>
              <a:t>consistent</a:t>
            </a:r>
            <a:r>
              <a:rPr lang="it-IT" sz="2200" dirty="0"/>
              <a:t> with </a:t>
            </a:r>
            <a:r>
              <a:rPr lang="it-IT" sz="2200" dirty="0" err="1"/>
              <a:t>that</a:t>
            </a:r>
            <a:r>
              <a:rPr lang="it-IT" sz="2200" dirty="0"/>
              <a:t> </a:t>
            </a:r>
            <a:r>
              <a:rPr lang="it-IT" sz="2200" dirty="0" err="1"/>
              <a:t>already</a:t>
            </a:r>
            <a:r>
              <a:rPr lang="it-IT" sz="2200" dirty="0"/>
              <a:t> </a:t>
            </a:r>
            <a:r>
              <a:rPr lang="it-IT" sz="2200" dirty="0" err="1"/>
              <a:t>reported</a:t>
            </a:r>
            <a:r>
              <a:rPr lang="it-IT" sz="2200" dirty="0"/>
              <a:t> in </a:t>
            </a:r>
            <a:r>
              <a:rPr lang="it-IT" sz="2200" dirty="0" err="1"/>
              <a:t>patients</a:t>
            </a:r>
            <a:r>
              <a:rPr lang="it-IT" sz="2200" dirty="0"/>
              <a:t> </a:t>
            </a:r>
            <a:r>
              <a:rPr lang="it-IT" sz="2200" dirty="0" err="1"/>
              <a:t>given</a:t>
            </a:r>
            <a:r>
              <a:rPr lang="it-IT" sz="2200" dirty="0"/>
              <a:t> </a:t>
            </a:r>
            <a:r>
              <a:rPr lang="it-IT" sz="2200" dirty="0" err="1"/>
              <a:t>tisagenlecleucel</a:t>
            </a:r>
            <a:r>
              <a:rPr lang="it-IT" sz="2200" dirty="0"/>
              <a:t>; no new </a:t>
            </a:r>
            <a:r>
              <a:rPr lang="it-IT" sz="2200" dirty="0" err="1"/>
              <a:t>safety</a:t>
            </a:r>
            <a:r>
              <a:rPr lang="it-IT" sz="2200" dirty="0"/>
              <a:t> </a:t>
            </a:r>
            <a:r>
              <a:rPr lang="it-IT" sz="2200" dirty="0" err="1"/>
              <a:t>signals</a:t>
            </a:r>
            <a:r>
              <a:rPr lang="it-IT" sz="2200" dirty="0"/>
              <a:t> </a:t>
            </a:r>
            <a:r>
              <a:rPr lang="it-IT" sz="2200" dirty="0" err="1"/>
              <a:t>were</a:t>
            </a:r>
            <a:r>
              <a:rPr lang="it-IT" sz="2200" dirty="0"/>
              <a:t> </a:t>
            </a:r>
            <a:r>
              <a:rPr lang="it-IT" sz="2200" dirty="0" err="1"/>
              <a:t>observed</a:t>
            </a:r>
            <a:r>
              <a:rPr lang="it-IT" sz="2200" dirty="0"/>
              <a:t> </a:t>
            </a:r>
          </a:p>
          <a:p>
            <a:r>
              <a:rPr lang="it-IT" sz="2200" b="1" dirty="0"/>
              <a:t>The </a:t>
            </a:r>
            <a:r>
              <a:rPr lang="it-IT" sz="2200" b="1" dirty="0" err="1"/>
              <a:t>role</a:t>
            </a:r>
            <a:r>
              <a:rPr lang="it-IT" sz="2200" b="1" dirty="0"/>
              <a:t> of CAR T-</a:t>
            </a:r>
            <a:r>
              <a:rPr lang="it-IT" sz="2200" b="1" dirty="0" err="1"/>
              <a:t>cell</a:t>
            </a:r>
            <a:r>
              <a:rPr lang="it-IT" sz="2200" b="1" dirty="0"/>
              <a:t> </a:t>
            </a:r>
            <a:r>
              <a:rPr lang="it-IT" sz="2200" b="1" dirty="0" err="1"/>
              <a:t>therapy</a:t>
            </a:r>
            <a:r>
              <a:rPr lang="it-IT" sz="2200" b="1" dirty="0"/>
              <a:t> in the </a:t>
            </a:r>
            <a:r>
              <a:rPr lang="it-IT" sz="2200" b="1" dirty="0" err="1"/>
              <a:t>overall</a:t>
            </a:r>
            <a:r>
              <a:rPr lang="it-IT" sz="2200" b="1" dirty="0"/>
              <a:t> </a:t>
            </a:r>
            <a:r>
              <a:rPr lang="it-IT" sz="2200" b="1" dirty="0" err="1"/>
              <a:t>strategy</a:t>
            </a:r>
            <a:r>
              <a:rPr lang="it-IT" sz="2200" b="1" dirty="0"/>
              <a:t> of </a:t>
            </a:r>
            <a:r>
              <a:rPr lang="it-IT" sz="2200" b="1" dirty="0" err="1"/>
              <a:t>treating</a:t>
            </a:r>
            <a:r>
              <a:rPr lang="it-IT" sz="2200" b="1" dirty="0"/>
              <a:t> </a:t>
            </a:r>
            <a:r>
              <a:rPr lang="it-IT" sz="2200" b="1" dirty="0" err="1"/>
              <a:t>pediatric</a:t>
            </a:r>
            <a:r>
              <a:rPr lang="it-IT" sz="2200" b="1" dirty="0"/>
              <a:t> and </a:t>
            </a:r>
            <a:r>
              <a:rPr lang="it-IT" sz="2200" b="1" dirty="0" err="1"/>
              <a:t>young</a:t>
            </a:r>
            <a:r>
              <a:rPr lang="it-IT" sz="2200" b="1" dirty="0"/>
              <a:t> </a:t>
            </a:r>
            <a:r>
              <a:rPr lang="it-IT" sz="2200" b="1" dirty="0" err="1"/>
              <a:t>adult</a:t>
            </a:r>
            <a:r>
              <a:rPr lang="it-IT" sz="2200" b="1" dirty="0"/>
              <a:t> </a:t>
            </a:r>
            <a:r>
              <a:rPr lang="it-IT" sz="2200" b="1" dirty="0" err="1"/>
              <a:t>patients</a:t>
            </a:r>
            <a:r>
              <a:rPr lang="it-IT" sz="2200" b="1" dirty="0"/>
              <a:t> with </a:t>
            </a:r>
            <a:r>
              <a:rPr lang="it-IT" sz="2200" b="1" dirty="0" err="1"/>
              <a:t>r</a:t>
            </a:r>
            <a:r>
              <a:rPr lang="it-IT" sz="2200" b="1" dirty="0"/>
              <a:t>/</a:t>
            </a:r>
            <a:r>
              <a:rPr lang="it-IT" sz="2200" b="1" dirty="0" err="1"/>
              <a:t>r</a:t>
            </a:r>
            <a:r>
              <a:rPr lang="it-IT" sz="2200" b="1" dirty="0"/>
              <a:t> </a:t>
            </a:r>
            <a:r>
              <a:rPr lang="it-IT" sz="2200" b="1" dirty="0" err="1"/>
              <a:t>Burkitt</a:t>
            </a:r>
            <a:r>
              <a:rPr lang="it-IT" sz="2200" b="1" dirty="0"/>
              <a:t> </a:t>
            </a:r>
            <a:r>
              <a:rPr lang="it-IT" sz="2200" b="1" dirty="0" err="1"/>
              <a:t>lymphoma</a:t>
            </a:r>
            <a:r>
              <a:rPr lang="it-IT" sz="2200" b="1" dirty="0"/>
              <a:t> </a:t>
            </a:r>
            <a:r>
              <a:rPr lang="it-IT" sz="2200" b="1" dirty="0" err="1"/>
              <a:t>remains</a:t>
            </a:r>
            <a:r>
              <a:rPr lang="it-IT" sz="2200" b="1" dirty="0"/>
              <a:t> to be </a:t>
            </a:r>
            <a:r>
              <a:rPr lang="it-IT" sz="2200" b="1" dirty="0" err="1"/>
              <a:t>determined</a:t>
            </a:r>
            <a:r>
              <a:rPr lang="it-IT" sz="2200" b="1" dirty="0"/>
              <a:t> </a:t>
            </a:r>
            <a:endParaRPr lang="it-IT" sz="22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13716E0C-2DBA-0E41-AA40-C8B948F8BC5A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S255 (oral presentation), </a:t>
            </a:r>
            <a:r>
              <a:rPr lang="en-GB" sz="1600" dirty="0" err="1"/>
              <a:t>Minard</a:t>
            </a:r>
            <a:r>
              <a:rPr lang="en-GB" sz="1600" dirty="0"/>
              <a:t>-Colin V. et al. EHA 2022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18C60F8-C240-9C47-AB48-8AF045B02D0C}"/>
              </a:ext>
            </a:extLst>
          </p:cNvPr>
          <p:cNvSpPr txBox="1"/>
          <p:nvPr/>
        </p:nvSpPr>
        <p:spPr>
          <a:xfrm>
            <a:off x="393896" y="1651438"/>
            <a:ext cx="1784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Conclusions:</a:t>
            </a:r>
          </a:p>
        </p:txBody>
      </p:sp>
    </p:spTree>
    <p:extLst>
      <p:ext uri="{BB962C8B-B14F-4D97-AF65-F5344CB8AC3E}">
        <p14:creationId xmlns:p14="http://schemas.microsoft.com/office/powerpoint/2010/main" val="728282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LISOCABTAGENE MARALEUCEL (LISO-CEL) AS SECOND-LINE THERAPY FOR 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/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 LARGE B-CELL LYMPHOMA (LBCL) IN PATIENTS NOT INTENDED FOR HSCT: PRIMARY ANALYSIS FROM THE PHASE 2 PILOT STUDY </a:t>
            </a:r>
            <a:endParaRPr lang="en-GB" sz="2400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S258 (oral presentation), Sehgal A. et al. EHA 2022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550F7A-30D5-854A-ABDE-F1B58A146BEA}"/>
              </a:ext>
            </a:extLst>
          </p:cNvPr>
          <p:cNvSpPr txBox="1"/>
          <p:nvPr/>
        </p:nvSpPr>
        <p:spPr>
          <a:xfrm>
            <a:off x="399393" y="1875610"/>
            <a:ext cx="11296421" cy="372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2000" i="1" u="sng" dirty="0" err="1"/>
              <a:t>Characteristics</a:t>
            </a:r>
            <a:r>
              <a:rPr lang="it-IT" sz="2000" i="1" u="sng" dirty="0"/>
              <a:t> of liso-</a:t>
            </a:r>
            <a:r>
              <a:rPr lang="it-IT" sz="2000" i="1" u="sng" dirty="0" err="1"/>
              <a:t>cel</a:t>
            </a:r>
            <a:r>
              <a:rPr lang="it-IT" sz="2000" i="1" u="sng" dirty="0"/>
              <a:t> </a:t>
            </a:r>
            <a:r>
              <a:rPr lang="it-IT" sz="2000" i="1" u="sng" dirty="0" err="1"/>
              <a:t>treated</a:t>
            </a:r>
            <a:r>
              <a:rPr lang="it-IT" sz="2000" i="1" u="sng" dirty="0"/>
              <a:t> </a:t>
            </a:r>
            <a:r>
              <a:rPr lang="it-IT" sz="2000" i="1" u="sng" dirty="0" err="1"/>
              <a:t>patients</a:t>
            </a:r>
            <a:r>
              <a:rPr lang="it-IT" sz="2000" i="1" u="sng" dirty="0"/>
              <a:t> (</a:t>
            </a:r>
            <a:r>
              <a:rPr lang="it-IT" sz="2000" i="1" u="sng" dirty="0" err="1"/>
              <a:t>N</a:t>
            </a:r>
            <a:r>
              <a:rPr lang="it-IT" sz="2000" i="1" u="sng" dirty="0"/>
              <a:t>=61):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sz="2000" dirty="0" err="1"/>
              <a:t>M</a:t>
            </a:r>
            <a:r>
              <a:rPr lang="it-IT" dirty="0" err="1"/>
              <a:t>edian</a:t>
            </a:r>
            <a:r>
              <a:rPr lang="it-IT" dirty="0"/>
              <a:t> </a:t>
            </a:r>
            <a:r>
              <a:rPr lang="it-IT" dirty="0" err="1"/>
              <a:t>age</a:t>
            </a:r>
            <a:r>
              <a:rPr lang="it-IT" dirty="0"/>
              <a:t>: 74 </a:t>
            </a:r>
            <a:r>
              <a:rPr lang="it-IT" dirty="0" err="1"/>
              <a:t>years</a:t>
            </a:r>
            <a:r>
              <a:rPr lang="it-IT" dirty="0"/>
              <a:t> (</a:t>
            </a:r>
            <a:r>
              <a:rPr lang="it-IT" dirty="0" err="1"/>
              <a:t>range</a:t>
            </a:r>
            <a:r>
              <a:rPr lang="it-IT" dirty="0"/>
              <a:t> 53–84) with 79% of </a:t>
            </a:r>
            <a:r>
              <a:rPr lang="it-IT" dirty="0" err="1"/>
              <a:t>patients</a:t>
            </a:r>
            <a:r>
              <a:rPr lang="it-IT" dirty="0"/>
              <a:t> ≥ 70y;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/>
              <a:t>69% of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least</a:t>
            </a:r>
            <a:r>
              <a:rPr lang="it-IT" dirty="0"/>
              <a:t> 1 </a:t>
            </a:r>
            <a:r>
              <a:rPr lang="it-IT" dirty="0" err="1"/>
              <a:t>fraility</a:t>
            </a:r>
            <a:r>
              <a:rPr lang="it-IT" dirty="0"/>
              <a:t> </a:t>
            </a:r>
            <a:r>
              <a:rPr lang="it-IT" dirty="0" err="1"/>
              <a:t>criteria</a:t>
            </a:r>
            <a:r>
              <a:rPr lang="it-IT" dirty="0"/>
              <a:t>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/>
              <a:t>ECOG PS of 2: 26% 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 err="1"/>
              <a:t>Hematopoietic</a:t>
            </a:r>
            <a:r>
              <a:rPr lang="it-IT" dirty="0"/>
              <a:t> </a:t>
            </a:r>
            <a:r>
              <a:rPr lang="it-IT" dirty="0" err="1"/>
              <a:t>cell</a:t>
            </a:r>
            <a:r>
              <a:rPr lang="it-IT" dirty="0"/>
              <a:t> </a:t>
            </a:r>
            <a:r>
              <a:rPr lang="it-IT" dirty="0" err="1"/>
              <a:t>Transplantation-specific</a:t>
            </a:r>
            <a:r>
              <a:rPr lang="it-IT" dirty="0"/>
              <a:t> </a:t>
            </a:r>
            <a:r>
              <a:rPr lang="it-IT" dirty="0" err="1"/>
              <a:t>Comorbidity</a:t>
            </a:r>
            <a:r>
              <a:rPr lang="it-IT" dirty="0"/>
              <a:t> Index score ≥ 3: 44%;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 err="1"/>
              <a:t>Refractory</a:t>
            </a:r>
            <a:r>
              <a:rPr lang="it-IT" dirty="0"/>
              <a:t> to first line </a:t>
            </a:r>
            <a:r>
              <a:rPr lang="it-IT" dirty="0" err="1"/>
              <a:t>chemotherapy</a:t>
            </a:r>
            <a:r>
              <a:rPr lang="it-IT" dirty="0"/>
              <a:t>: 54%;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 err="1"/>
              <a:t>Relapsed</a:t>
            </a:r>
            <a:r>
              <a:rPr lang="it-IT" dirty="0"/>
              <a:t> </a:t>
            </a:r>
            <a:r>
              <a:rPr lang="it-IT" dirty="0" err="1"/>
              <a:t>within</a:t>
            </a:r>
            <a:r>
              <a:rPr lang="it-IT" dirty="0"/>
              <a:t> 12 </a:t>
            </a:r>
            <a:r>
              <a:rPr lang="it-IT" dirty="0" err="1"/>
              <a:t>months</a:t>
            </a:r>
            <a:r>
              <a:rPr lang="it-IT" dirty="0"/>
              <a:t>: 21%;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 err="1"/>
              <a:t>Relapsed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12 </a:t>
            </a:r>
            <a:r>
              <a:rPr lang="it-IT" dirty="0" err="1"/>
              <a:t>months</a:t>
            </a:r>
            <a:r>
              <a:rPr lang="it-IT" dirty="0"/>
              <a:t>: 25%;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it-IT" dirty="0" err="1"/>
              <a:t>Bridging</a:t>
            </a:r>
            <a:r>
              <a:rPr lang="it-IT" dirty="0"/>
              <a:t> </a:t>
            </a:r>
            <a:r>
              <a:rPr lang="it-IT" dirty="0" err="1"/>
              <a:t>chemotherapy</a:t>
            </a:r>
            <a:r>
              <a:rPr lang="it-IT" dirty="0"/>
              <a:t>: 51%</a:t>
            </a:r>
          </a:p>
        </p:txBody>
      </p:sp>
    </p:spTree>
    <p:extLst>
      <p:ext uri="{BB962C8B-B14F-4D97-AF65-F5344CB8AC3E}">
        <p14:creationId xmlns:p14="http://schemas.microsoft.com/office/powerpoint/2010/main" val="1398561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5DE3E-65D0-0146-8547-59B172C1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" y="186450"/>
            <a:ext cx="11603421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2. LISOCABTAGENE MARALEUCEL (LISO-CEL) AS SECOND-LINE THERAPY FOR 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/</a:t>
            </a:r>
            <a:r>
              <a:rPr lang="it-IT" sz="2400" b="1" dirty="0" err="1">
                <a:solidFill>
                  <a:srgbClr val="002060"/>
                </a:solidFill>
              </a:rPr>
              <a:t>R</a:t>
            </a:r>
            <a:r>
              <a:rPr lang="it-IT" sz="2400" b="1" dirty="0">
                <a:solidFill>
                  <a:srgbClr val="002060"/>
                </a:solidFill>
              </a:rPr>
              <a:t> LARGE B-CELL LYMPHOMA (LBCL) IN PATIENTS NOT INTENDED FOR HSCT: PRIMARY ANALYSIS FROM THE PHASE 2 PILOT STUDY </a:t>
            </a:r>
            <a:endParaRPr lang="en-GB" sz="2400" dirty="0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412CEB50-41B4-734E-A5AD-B3C71753BB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4807" y="2117037"/>
            <a:ext cx="6348345" cy="3109858"/>
          </a:xfrm>
        </p:spPr>
      </p:pic>
      <p:sp>
        <p:nvSpPr>
          <p:cNvPr id="4" name="Sottotitolo 2">
            <a:extLst>
              <a:ext uri="{FF2B5EF4-FFF2-40B4-BE49-F238E27FC236}">
                <a16:creationId xmlns:a16="http://schemas.microsoft.com/office/drawing/2014/main" id="{DD95F550-9EB8-5B4E-92AF-C053829913B2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S258 (oral presentation), Sehgal A. et al. EHA 2022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550F7A-30D5-854A-ABDE-F1B58A146BEA}"/>
              </a:ext>
            </a:extLst>
          </p:cNvPr>
          <p:cNvSpPr txBox="1"/>
          <p:nvPr/>
        </p:nvSpPr>
        <p:spPr>
          <a:xfrm>
            <a:off x="6843152" y="2163473"/>
            <a:ext cx="54085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600" dirty="0" err="1"/>
              <a:t>Most</a:t>
            </a:r>
            <a:r>
              <a:rPr lang="it-IT" sz="1600" dirty="0"/>
              <a:t> </a:t>
            </a:r>
            <a:r>
              <a:rPr lang="it-IT" sz="1600" dirty="0" err="1"/>
              <a:t>frequent</a:t>
            </a:r>
            <a:r>
              <a:rPr lang="it-IT" sz="1600" dirty="0"/>
              <a:t> TEAE: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neutropenia in 51% of </a:t>
            </a:r>
            <a:r>
              <a:rPr lang="it-IT" sz="1600" dirty="0" err="1"/>
              <a:t>pts</a:t>
            </a:r>
            <a:r>
              <a:rPr lang="it-IT" sz="1600" dirty="0"/>
              <a:t>,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 err="1"/>
              <a:t>fatigue</a:t>
            </a:r>
            <a:r>
              <a:rPr lang="it-IT" sz="1600" dirty="0"/>
              <a:t> in 39% of </a:t>
            </a:r>
            <a:r>
              <a:rPr lang="it-IT" sz="1600" dirty="0" err="1"/>
              <a:t>pts</a:t>
            </a:r>
            <a:r>
              <a:rPr lang="it-IT" sz="1600" dirty="0"/>
              <a:t>,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grade ≥ 3 </a:t>
            </a:r>
            <a:r>
              <a:rPr lang="it-IT" sz="1600" dirty="0" err="1"/>
              <a:t>TEAEs</a:t>
            </a:r>
            <a:r>
              <a:rPr lang="it-IT" sz="1600" dirty="0"/>
              <a:t> in 79% of </a:t>
            </a:r>
            <a:r>
              <a:rPr lang="it-IT" sz="1600" dirty="0" err="1"/>
              <a:t>pts</a:t>
            </a:r>
            <a:r>
              <a:rPr lang="it-IT" sz="1600" dirty="0"/>
              <a:t>,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grade 5 </a:t>
            </a:r>
            <a:r>
              <a:rPr lang="it-IT" sz="1600" dirty="0" err="1"/>
              <a:t>TEAEs</a:t>
            </a:r>
            <a:r>
              <a:rPr lang="it-IT" sz="1600" dirty="0"/>
              <a:t> in 2 </a:t>
            </a:r>
            <a:r>
              <a:rPr lang="it-IT" sz="1600" dirty="0" err="1"/>
              <a:t>pts</a:t>
            </a:r>
            <a:r>
              <a:rPr lang="it-IT" sz="1600" dirty="0"/>
              <a:t> (COVID-19).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CRS: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 err="1"/>
              <a:t>any</a:t>
            </a:r>
            <a:r>
              <a:rPr lang="it-IT" sz="1600" dirty="0"/>
              <a:t> grade in 38% of </a:t>
            </a:r>
            <a:r>
              <a:rPr lang="it-IT" sz="1600" dirty="0" err="1"/>
              <a:t>pts</a:t>
            </a:r>
            <a:r>
              <a:rPr lang="it-IT" sz="1600" dirty="0"/>
              <a:t>,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grade 3 CRS in 1 </a:t>
            </a:r>
            <a:r>
              <a:rPr lang="it-IT" sz="1600" dirty="0" err="1"/>
              <a:t>patient</a:t>
            </a:r>
            <a:r>
              <a:rPr lang="it-IT" sz="1600" dirty="0"/>
              <a:t> (2%); no grade 4/5 CRS.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600" dirty="0" err="1"/>
              <a:t>NEs</a:t>
            </a:r>
            <a:r>
              <a:rPr lang="it-IT" sz="16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 err="1"/>
              <a:t>any</a:t>
            </a:r>
            <a:r>
              <a:rPr lang="it-IT" sz="1600" dirty="0"/>
              <a:t> grade in 31% of </a:t>
            </a:r>
            <a:r>
              <a:rPr lang="it-IT" sz="1600" dirty="0" err="1"/>
              <a:t>pts</a:t>
            </a:r>
            <a:r>
              <a:rPr lang="it-IT" sz="1600" dirty="0"/>
              <a:t>;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it-IT" sz="1600" dirty="0"/>
              <a:t>grade 3 in 5% of </a:t>
            </a:r>
            <a:r>
              <a:rPr lang="it-IT" sz="1600" dirty="0" err="1"/>
              <a:t>pts</a:t>
            </a:r>
            <a:r>
              <a:rPr lang="it-IT" sz="1600" dirty="0"/>
              <a:t>; no grade 4/5 </a:t>
            </a:r>
            <a:r>
              <a:rPr lang="it-IT" sz="1600" dirty="0" err="1"/>
              <a:t>NEs</a:t>
            </a:r>
            <a:r>
              <a:rPr lang="it-IT" sz="1600" dirty="0"/>
              <a:t>.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000BC1-730A-6B46-AC1E-EF5EE6736DB1}"/>
              </a:ext>
            </a:extLst>
          </p:cNvPr>
          <p:cNvSpPr txBox="1"/>
          <p:nvPr/>
        </p:nvSpPr>
        <p:spPr>
          <a:xfrm>
            <a:off x="643092" y="1576474"/>
            <a:ext cx="5858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u="sng" dirty="0"/>
              <a:t>Efficacy outcome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28AC99B-7013-FE49-8662-71E7F9B359C7}"/>
              </a:ext>
            </a:extLst>
          </p:cNvPr>
          <p:cNvSpPr txBox="1"/>
          <p:nvPr/>
        </p:nvSpPr>
        <p:spPr>
          <a:xfrm>
            <a:off x="6731089" y="1578498"/>
            <a:ext cx="5858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u="sng" dirty="0"/>
              <a:t>Safety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E6F0A94-3B2A-F141-8E31-5C42FBF2FA03}"/>
              </a:ext>
            </a:extLst>
          </p:cNvPr>
          <p:cNvSpPr txBox="1"/>
          <p:nvPr/>
        </p:nvSpPr>
        <p:spPr>
          <a:xfrm>
            <a:off x="652905" y="5486299"/>
            <a:ext cx="108861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In the PILOT </a:t>
            </a:r>
            <a:r>
              <a:rPr lang="it-IT" dirty="0" err="1"/>
              <a:t>study</a:t>
            </a:r>
            <a:r>
              <a:rPr lang="it-IT" dirty="0"/>
              <a:t>, liso-</a:t>
            </a:r>
            <a:r>
              <a:rPr lang="it-IT" dirty="0" err="1"/>
              <a:t>cel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II line treatment in </a:t>
            </a:r>
            <a:r>
              <a:rPr lang="it-IT" dirty="0" err="1"/>
              <a:t>patients</a:t>
            </a:r>
            <a:r>
              <a:rPr lang="it-IT" dirty="0"/>
              <a:t> with LBCL </a:t>
            </a:r>
            <a:r>
              <a:rPr lang="it-IT" dirty="0" err="1"/>
              <a:t>who</a:t>
            </a:r>
            <a:r>
              <a:rPr lang="it-IT" dirty="0"/>
              <a:t> </a:t>
            </a:r>
            <a:r>
              <a:rPr lang="it-IT" dirty="0" err="1"/>
              <a:t>met</a:t>
            </a:r>
            <a:r>
              <a:rPr lang="it-IT" dirty="0"/>
              <a:t> ≥ 1 </a:t>
            </a:r>
            <a:r>
              <a:rPr lang="it-IT" dirty="0" err="1"/>
              <a:t>frailty</a:t>
            </a:r>
            <a:r>
              <a:rPr lang="it-IT" dirty="0"/>
              <a:t> </a:t>
            </a:r>
            <a:r>
              <a:rPr lang="it-IT" dirty="0" err="1"/>
              <a:t>criteria</a:t>
            </a:r>
            <a:r>
              <a:rPr lang="it-IT" dirty="0"/>
              <a:t> and for </a:t>
            </a:r>
            <a:r>
              <a:rPr lang="it-IT" dirty="0" err="1"/>
              <a:t>whom</a:t>
            </a:r>
            <a:r>
              <a:rPr lang="it-IT" dirty="0"/>
              <a:t> HSCT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intended</a:t>
            </a:r>
            <a:r>
              <a:rPr lang="it-IT" dirty="0"/>
              <a:t>, </a:t>
            </a:r>
            <a:r>
              <a:rPr lang="it-IT" dirty="0" err="1"/>
              <a:t>demonstrated</a:t>
            </a:r>
            <a:r>
              <a:rPr lang="it-IT" dirty="0"/>
              <a:t> </a:t>
            </a:r>
            <a:r>
              <a:rPr lang="it-IT" dirty="0" err="1"/>
              <a:t>substantial</a:t>
            </a:r>
            <a:r>
              <a:rPr lang="it-IT" dirty="0"/>
              <a:t> and </a:t>
            </a:r>
            <a:r>
              <a:rPr lang="it-IT" dirty="0" err="1"/>
              <a:t>durable</a:t>
            </a:r>
            <a:r>
              <a:rPr lang="it-IT" dirty="0"/>
              <a:t> </a:t>
            </a:r>
            <a:r>
              <a:rPr lang="it-IT" dirty="0" err="1"/>
              <a:t>overall</a:t>
            </a:r>
            <a:r>
              <a:rPr lang="it-IT" dirty="0"/>
              <a:t> and complete </a:t>
            </a:r>
            <a:r>
              <a:rPr lang="it-IT" dirty="0" err="1"/>
              <a:t>responses</a:t>
            </a:r>
            <a:r>
              <a:rPr lang="it-IT" dirty="0"/>
              <a:t>, with no new </a:t>
            </a:r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concerns</a:t>
            </a:r>
            <a:r>
              <a:rPr lang="it-IT" dirty="0"/>
              <a:t>.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28962D6-EEAB-8D40-88C0-41ED94074DC1}"/>
              </a:ext>
            </a:extLst>
          </p:cNvPr>
          <p:cNvSpPr/>
          <p:nvPr/>
        </p:nvSpPr>
        <p:spPr>
          <a:xfrm>
            <a:off x="652905" y="5465135"/>
            <a:ext cx="10886191" cy="978195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A583A4A0-623B-2241-86FC-0940D3526FA1}"/>
              </a:ext>
            </a:extLst>
          </p:cNvPr>
          <p:cNvSpPr/>
          <p:nvPr/>
        </p:nvSpPr>
        <p:spPr>
          <a:xfrm>
            <a:off x="643092" y="2602980"/>
            <a:ext cx="4880647" cy="1749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172E0BE-DECD-E344-AD9D-C2FA985A9476}"/>
              </a:ext>
            </a:extLst>
          </p:cNvPr>
          <p:cNvSpPr/>
          <p:nvPr/>
        </p:nvSpPr>
        <p:spPr>
          <a:xfrm>
            <a:off x="654820" y="3297987"/>
            <a:ext cx="4880647" cy="1749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282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24" y="216270"/>
            <a:ext cx="11257542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3. CLINICAL AND PATIENT-REPORTED OUTCOMES IN A PHASE 3 STUDY OF AXICABTAGENE CILOLEUCEL (AXI-CEL) VS STANDARD-OF-CARE IN ELDERLY PATIENTS WITH RELAPSED/REFRACTORY LARGE B-CELL LYMPHOMA (ZUMA-7)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0550423-FE3A-1F4B-9DD9-7C13576D7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it-IT" sz="2000" dirty="0"/>
              <a:t>In the global </a:t>
            </a:r>
            <a:r>
              <a:rPr lang="it-IT" sz="2000" dirty="0" err="1"/>
              <a:t>Phase</a:t>
            </a:r>
            <a:r>
              <a:rPr lang="it-IT" sz="2000" dirty="0"/>
              <a:t> 3, </a:t>
            </a:r>
            <a:r>
              <a:rPr lang="it-IT" sz="2000" dirty="0" err="1"/>
              <a:t>randomized</a:t>
            </a:r>
            <a:r>
              <a:rPr lang="it-IT" sz="2000" dirty="0"/>
              <a:t>, ZUMA-7 </a:t>
            </a:r>
            <a:r>
              <a:rPr lang="it-IT" sz="2000" dirty="0" err="1"/>
              <a:t>study</a:t>
            </a:r>
            <a:r>
              <a:rPr lang="it-IT" sz="2000" dirty="0"/>
              <a:t>, </a:t>
            </a:r>
            <a:r>
              <a:rPr lang="it-IT" sz="2000" dirty="0" err="1"/>
              <a:t>axi-cel</a:t>
            </a:r>
            <a:r>
              <a:rPr lang="it-IT" sz="2000" dirty="0"/>
              <a:t> </a:t>
            </a:r>
            <a:r>
              <a:rPr lang="it-IT" sz="2000" dirty="0" err="1"/>
              <a:t>significantly</a:t>
            </a:r>
            <a:r>
              <a:rPr lang="it-IT" sz="2000" dirty="0"/>
              <a:t> </a:t>
            </a:r>
            <a:r>
              <a:rPr lang="it-IT" sz="2000" dirty="0" err="1"/>
              <a:t>improved</a:t>
            </a:r>
            <a:r>
              <a:rPr lang="it-IT" sz="2000" dirty="0"/>
              <a:t> </a:t>
            </a:r>
            <a:r>
              <a:rPr lang="it-IT" sz="2000" dirty="0" err="1"/>
              <a:t>event</a:t>
            </a:r>
            <a:r>
              <a:rPr lang="it-IT" sz="2000" dirty="0"/>
              <a:t>-free </a:t>
            </a:r>
            <a:r>
              <a:rPr lang="it-IT" sz="2000" dirty="0" err="1"/>
              <a:t>survival</a:t>
            </a:r>
            <a:r>
              <a:rPr lang="it-IT" sz="2000" dirty="0"/>
              <a:t> (EFS; HR 0.398, </a:t>
            </a:r>
            <a:r>
              <a:rPr lang="it-IT" sz="2000" dirty="0" err="1"/>
              <a:t>P</a:t>
            </a:r>
            <a:r>
              <a:rPr lang="it-IT" sz="2000" dirty="0"/>
              <a:t>&lt;0.0001; </a:t>
            </a:r>
            <a:r>
              <a:rPr lang="it-IT" sz="2000" dirty="0" err="1"/>
              <a:t>median</a:t>
            </a:r>
            <a:r>
              <a:rPr lang="it-IT" sz="2000" dirty="0"/>
              <a:t> 8.3 vs 2 </a:t>
            </a:r>
            <a:r>
              <a:rPr lang="it-IT" sz="2000" dirty="0" err="1"/>
              <a:t>months</a:t>
            </a:r>
            <a:r>
              <a:rPr lang="it-IT" sz="2000" dirty="0"/>
              <a:t>) </a:t>
            </a:r>
            <a:r>
              <a:rPr lang="it-IT" sz="2000" dirty="0" err="1"/>
              <a:t>compared</a:t>
            </a:r>
            <a:r>
              <a:rPr lang="it-IT" sz="2000" dirty="0"/>
              <a:t> with </a:t>
            </a:r>
            <a:r>
              <a:rPr lang="it-IT" sz="2000" dirty="0" err="1"/>
              <a:t>second</a:t>
            </a:r>
            <a:r>
              <a:rPr lang="it-IT" sz="2000" dirty="0"/>
              <a:t>-line SOC in </a:t>
            </a:r>
            <a:r>
              <a:rPr lang="it-IT" sz="2000" dirty="0" err="1"/>
              <a:t>R</a:t>
            </a:r>
            <a:r>
              <a:rPr lang="it-IT" sz="2000" dirty="0"/>
              <a:t>/</a:t>
            </a:r>
            <a:r>
              <a:rPr lang="it-IT" sz="2000" dirty="0" err="1"/>
              <a:t>R</a:t>
            </a:r>
            <a:r>
              <a:rPr lang="it-IT" sz="2000" dirty="0"/>
              <a:t> LBCL (</a:t>
            </a:r>
            <a:r>
              <a:rPr lang="it-IT" sz="2000" i="1" dirty="0"/>
              <a:t>Locke FL, et al. </a:t>
            </a:r>
            <a:r>
              <a:rPr lang="it-IT" sz="2000" i="1" dirty="0" err="1"/>
              <a:t>N</a:t>
            </a:r>
            <a:r>
              <a:rPr lang="it-IT" sz="2000" i="1" dirty="0"/>
              <a:t> </a:t>
            </a:r>
            <a:r>
              <a:rPr lang="it-IT" sz="2000" i="1" dirty="0" err="1"/>
              <a:t>Engl</a:t>
            </a:r>
            <a:r>
              <a:rPr lang="it-IT" sz="2000" i="1" dirty="0"/>
              <a:t> </a:t>
            </a:r>
            <a:r>
              <a:rPr lang="it-IT" sz="2000" i="1" dirty="0" err="1"/>
              <a:t>J</a:t>
            </a:r>
            <a:r>
              <a:rPr lang="it-IT" sz="2000" i="1" dirty="0"/>
              <a:t> </a:t>
            </a:r>
            <a:r>
              <a:rPr lang="it-IT" sz="2000" i="1" dirty="0" err="1"/>
              <a:t>Med</a:t>
            </a:r>
            <a:r>
              <a:rPr lang="it-IT" sz="2000" i="1" dirty="0"/>
              <a:t>) </a:t>
            </a:r>
            <a:r>
              <a:rPr lang="it-IT" sz="2000" dirty="0"/>
              <a:t> </a:t>
            </a:r>
            <a:endParaRPr lang="it-IT" sz="2000" i="1" dirty="0"/>
          </a:p>
          <a:p>
            <a:pPr algn="just">
              <a:lnSpc>
                <a:spcPct val="100000"/>
              </a:lnSpc>
            </a:pPr>
            <a:r>
              <a:rPr lang="it-IT" sz="2000" dirty="0" err="1"/>
              <a:t>Patient</a:t>
            </a:r>
            <a:r>
              <a:rPr lang="it-IT" sz="2000" dirty="0"/>
              <a:t> </a:t>
            </a:r>
            <a:r>
              <a:rPr lang="it-IT" sz="2000" dirty="0" err="1"/>
              <a:t>reported</a:t>
            </a:r>
            <a:r>
              <a:rPr lang="it-IT" sz="2000" dirty="0"/>
              <a:t> </a:t>
            </a:r>
            <a:r>
              <a:rPr lang="it-IT" sz="2000" dirty="0" err="1"/>
              <a:t>outcomes</a:t>
            </a:r>
            <a:r>
              <a:rPr lang="it-IT" sz="2000" dirty="0"/>
              <a:t> (PRO) </a:t>
            </a:r>
            <a:r>
              <a:rPr lang="it-IT" sz="2000" dirty="0" err="1"/>
              <a:t>instruments</a:t>
            </a:r>
            <a:r>
              <a:rPr lang="it-IT" sz="2000" dirty="0"/>
              <a:t> [EORTC QLQ-C30 and the EQ-5D-5L </a:t>
            </a:r>
            <a:r>
              <a:rPr lang="it-IT" sz="2000" dirty="0" err="1"/>
              <a:t>visual</a:t>
            </a:r>
            <a:r>
              <a:rPr lang="it-IT" sz="2000" dirty="0"/>
              <a:t> </a:t>
            </a:r>
            <a:r>
              <a:rPr lang="it-IT" sz="2000" dirty="0" err="1"/>
              <a:t>analog</a:t>
            </a:r>
            <a:r>
              <a:rPr lang="it-IT" sz="2000" dirty="0"/>
              <a:t> scale (VAS)], </a:t>
            </a:r>
            <a:r>
              <a:rPr lang="it-IT" sz="2000" dirty="0" err="1"/>
              <a:t>were</a:t>
            </a:r>
            <a:r>
              <a:rPr lang="it-IT" sz="2000" dirty="0"/>
              <a:t> </a:t>
            </a:r>
            <a:r>
              <a:rPr lang="it-IT" sz="2000" dirty="0" err="1"/>
              <a:t>administered</a:t>
            </a:r>
            <a:r>
              <a:rPr lang="it-IT" sz="2000" dirty="0"/>
              <a:t> </a:t>
            </a:r>
            <a:r>
              <a:rPr lang="it-IT" sz="2000" dirty="0" err="1"/>
              <a:t>at</a:t>
            </a:r>
            <a:r>
              <a:rPr lang="it-IT" sz="2000" dirty="0"/>
              <a:t> baseline (</a:t>
            </a:r>
            <a:r>
              <a:rPr lang="it-IT" sz="2000" dirty="0" err="1"/>
              <a:t>prior</a:t>
            </a:r>
            <a:r>
              <a:rPr lang="it-IT" sz="2000" dirty="0"/>
              <a:t> to treatment), </a:t>
            </a:r>
            <a:r>
              <a:rPr lang="it-IT" sz="2000" dirty="0" err="1"/>
              <a:t>Day</a:t>
            </a:r>
            <a:r>
              <a:rPr lang="it-IT" sz="2000" dirty="0"/>
              <a:t> 50, </a:t>
            </a:r>
            <a:r>
              <a:rPr lang="it-IT" sz="2000" dirty="0" err="1"/>
              <a:t>Day</a:t>
            </a:r>
            <a:r>
              <a:rPr lang="it-IT" sz="2000" dirty="0"/>
              <a:t> 100, </a:t>
            </a:r>
            <a:r>
              <a:rPr lang="it-IT" sz="2000" dirty="0" err="1"/>
              <a:t>Day</a:t>
            </a:r>
            <a:r>
              <a:rPr lang="it-IT" sz="2000" dirty="0"/>
              <a:t> 150, and </a:t>
            </a:r>
            <a:r>
              <a:rPr lang="it-IT" sz="2000" dirty="0" err="1"/>
              <a:t>Month</a:t>
            </a:r>
            <a:r>
              <a:rPr lang="it-IT" sz="2000" dirty="0"/>
              <a:t> 9, </a:t>
            </a:r>
            <a:r>
              <a:rPr lang="it-IT" sz="2000" dirty="0" err="1"/>
              <a:t>then</a:t>
            </a:r>
            <a:r>
              <a:rPr lang="it-IT" sz="2000" dirty="0"/>
              <a:t> </a:t>
            </a:r>
            <a:r>
              <a:rPr lang="it-IT" sz="2000" dirty="0" err="1"/>
              <a:t>every</a:t>
            </a:r>
            <a:r>
              <a:rPr lang="it-IT" sz="2000" dirty="0"/>
              <a:t> 3 </a:t>
            </a:r>
            <a:r>
              <a:rPr lang="it-IT" sz="2000" dirty="0" err="1"/>
              <a:t>months</a:t>
            </a:r>
            <a:r>
              <a:rPr lang="it-IT" sz="2000" dirty="0"/>
              <a:t> up to 24 </a:t>
            </a:r>
            <a:r>
              <a:rPr lang="it-IT" sz="2000" dirty="0" err="1"/>
              <a:t>months</a:t>
            </a:r>
            <a:r>
              <a:rPr lang="it-IT" sz="2000" dirty="0"/>
              <a:t> or time of EFS </a:t>
            </a:r>
            <a:r>
              <a:rPr lang="it-IT" sz="2000" dirty="0" err="1"/>
              <a:t>event</a:t>
            </a:r>
            <a:r>
              <a:rPr lang="it-IT" sz="2000" dirty="0"/>
              <a:t>, </a:t>
            </a:r>
            <a:r>
              <a:rPr lang="it-IT" sz="2000" dirty="0" err="1"/>
              <a:t>whichever</a:t>
            </a:r>
            <a:r>
              <a:rPr lang="it-IT" sz="2000" dirty="0"/>
              <a:t> </a:t>
            </a:r>
            <a:r>
              <a:rPr lang="it-IT" sz="2000" dirty="0" err="1"/>
              <a:t>occurred</a:t>
            </a:r>
            <a:r>
              <a:rPr lang="it-IT" sz="2000" dirty="0"/>
              <a:t> first.</a:t>
            </a:r>
          </a:p>
          <a:p>
            <a:pPr algn="just">
              <a:lnSpc>
                <a:spcPct val="100000"/>
              </a:lnSpc>
            </a:pPr>
            <a:r>
              <a:rPr lang="it-IT" sz="2000" dirty="0"/>
              <a:t>The </a:t>
            </a:r>
            <a:r>
              <a:rPr lang="it-IT" sz="2000" dirty="0" err="1"/>
              <a:t>quality</a:t>
            </a:r>
            <a:r>
              <a:rPr lang="it-IT" sz="2000" dirty="0"/>
              <a:t>-of-life </a:t>
            </a:r>
            <a:r>
              <a:rPr lang="it-IT" sz="2000" dirty="0" err="1"/>
              <a:t>analysis</a:t>
            </a:r>
            <a:r>
              <a:rPr lang="it-IT" sz="2000" dirty="0"/>
              <a:t> set, </a:t>
            </a:r>
            <a:r>
              <a:rPr lang="it-IT" sz="2000" dirty="0" err="1"/>
              <a:t>included</a:t>
            </a:r>
            <a:r>
              <a:rPr lang="it-IT" sz="2000" dirty="0"/>
              <a:t> </a:t>
            </a:r>
            <a:r>
              <a:rPr lang="it-IT" sz="2000" dirty="0" err="1"/>
              <a:t>all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who</a:t>
            </a:r>
            <a:r>
              <a:rPr lang="it-IT" sz="2000" dirty="0"/>
              <a:t> </a:t>
            </a:r>
            <a:r>
              <a:rPr lang="it-IT" sz="2000" dirty="0" err="1"/>
              <a:t>had</a:t>
            </a:r>
            <a:r>
              <a:rPr lang="it-IT" sz="2000" dirty="0"/>
              <a:t> a baseline PRO and ≥1 </a:t>
            </a:r>
            <a:r>
              <a:rPr lang="it-IT" sz="2000" dirty="0" err="1"/>
              <a:t>completed</a:t>
            </a:r>
            <a:r>
              <a:rPr lang="it-IT" sz="2000" dirty="0"/>
              <a:t> </a:t>
            </a:r>
            <a:r>
              <a:rPr lang="it-IT" sz="2000" dirty="0" err="1"/>
              <a:t>measure</a:t>
            </a:r>
            <a:r>
              <a:rPr lang="it-IT" sz="2000" dirty="0"/>
              <a:t> </a:t>
            </a:r>
            <a:r>
              <a:rPr lang="it-IT" sz="2000" dirty="0" err="1"/>
              <a:t>at</a:t>
            </a:r>
            <a:r>
              <a:rPr lang="it-IT" sz="2000" dirty="0"/>
              <a:t> </a:t>
            </a:r>
            <a:r>
              <a:rPr lang="it-IT" sz="2000" dirty="0" err="1"/>
              <a:t>Day</a:t>
            </a:r>
            <a:r>
              <a:rPr lang="it-IT" sz="2000" dirty="0"/>
              <a:t> 50, 100, or 150. A </a:t>
            </a:r>
            <a:r>
              <a:rPr lang="it-IT" sz="2000" dirty="0" err="1"/>
              <a:t>clinically</a:t>
            </a:r>
            <a:r>
              <a:rPr lang="it-IT" sz="2000" dirty="0"/>
              <a:t> </a:t>
            </a:r>
            <a:r>
              <a:rPr lang="it-IT" sz="2000" dirty="0" err="1"/>
              <a:t>meaningful</a:t>
            </a:r>
            <a:r>
              <a:rPr lang="it-IT" sz="2000" dirty="0"/>
              <a:t> </a:t>
            </a:r>
            <a:r>
              <a:rPr lang="it-IT" sz="2000" dirty="0" err="1"/>
              <a:t>change</a:t>
            </a:r>
            <a:r>
              <a:rPr lang="it-IT" sz="2000" dirty="0"/>
              <a:t> </a:t>
            </a:r>
            <a:r>
              <a:rPr lang="it-IT" sz="2000" dirty="0" err="1"/>
              <a:t>was</a:t>
            </a:r>
            <a:r>
              <a:rPr lang="it-IT" sz="2000" dirty="0"/>
              <a:t> </a:t>
            </a:r>
            <a:r>
              <a:rPr lang="it-IT" sz="2000" dirty="0" err="1"/>
              <a:t>defined</a:t>
            </a:r>
            <a:r>
              <a:rPr lang="it-IT" sz="2000" dirty="0"/>
              <a:t> </a:t>
            </a:r>
            <a:r>
              <a:rPr lang="it-IT" sz="2000" dirty="0" err="1"/>
              <a:t>as</a:t>
            </a:r>
            <a:r>
              <a:rPr lang="it-IT" sz="2000" dirty="0"/>
              <a:t> 10 </a:t>
            </a:r>
            <a:r>
              <a:rPr lang="it-IT" sz="2000" dirty="0" err="1"/>
              <a:t>points</a:t>
            </a:r>
            <a:r>
              <a:rPr lang="it-IT" sz="2000" dirty="0"/>
              <a:t> for </a:t>
            </a:r>
            <a:r>
              <a:rPr lang="it-IT" sz="2000" dirty="0" err="1"/>
              <a:t>each</a:t>
            </a:r>
            <a:r>
              <a:rPr lang="it-IT" sz="2000" dirty="0"/>
              <a:t> EORTC QLQ-C30 score and 7 </a:t>
            </a:r>
            <a:r>
              <a:rPr lang="it-IT" sz="2000" dirty="0" err="1"/>
              <a:t>points</a:t>
            </a:r>
            <a:r>
              <a:rPr lang="it-IT" sz="2000" dirty="0"/>
              <a:t> for EQ-5D-5L VAS score. </a:t>
            </a:r>
          </a:p>
          <a:p>
            <a:pPr algn="just">
              <a:lnSpc>
                <a:spcPct val="100000"/>
              </a:lnSpc>
            </a:pPr>
            <a:r>
              <a:rPr lang="it-IT" sz="2000" dirty="0"/>
              <a:t>The </a:t>
            </a:r>
            <a:r>
              <a:rPr lang="it-IT" sz="2000" dirty="0" err="1"/>
              <a:t>authors</a:t>
            </a:r>
            <a:r>
              <a:rPr lang="it-IT" sz="2000" dirty="0"/>
              <a:t> report </a:t>
            </a:r>
            <a:r>
              <a:rPr lang="it-IT" sz="2000" dirty="0" err="1"/>
              <a:t>results</a:t>
            </a:r>
            <a:r>
              <a:rPr lang="it-IT" sz="2000" dirty="0"/>
              <a:t> of a </a:t>
            </a:r>
            <a:r>
              <a:rPr lang="it-IT" sz="2000" dirty="0" err="1"/>
              <a:t>planned</a:t>
            </a:r>
            <a:r>
              <a:rPr lang="it-IT" sz="2000" dirty="0"/>
              <a:t> </a:t>
            </a:r>
            <a:r>
              <a:rPr lang="it-IT" sz="2000" dirty="0" err="1"/>
              <a:t>subgroup</a:t>
            </a:r>
            <a:r>
              <a:rPr lang="it-IT" sz="2000" dirty="0"/>
              <a:t> </a:t>
            </a:r>
            <a:r>
              <a:rPr lang="it-IT" sz="2000" dirty="0" err="1"/>
              <a:t>analysis</a:t>
            </a:r>
            <a:r>
              <a:rPr lang="it-IT" sz="2000" dirty="0"/>
              <a:t> of the ZUMA-7 </a:t>
            </a:r>
            <a:r>
              <a:rPr lang="it-IT" sz="2000" dirty="0" err="1"/>
              <a:t>study</a:t>
            </a:r>
            <a:r>
              <a:rPr lang="it-IT" sz="2000" dirty="0"/>
              <a:t> </a:t>
            </a:r>
            <a:r>
              <a:rPr lang="it-IT" sz="2000" dirty="0" err="1"/>
              <a:t>assessing</a:t>
            </a:r>
            <a:r>
              <a:rPr lang="it-IT" sz="2000" dirty="0"/>
              <a:t> </a:t>
            </a:r>
            <a:r>
              <a:rPr lang="it-IT" sz="2000" dirty="0" err="1"/>
              <a:t>outcomes</a:t>
            </a:r>
            <a:r>
              <a:rPr lang="it-IT" sz="2000" dirty="0"/>
              <a:t>, </a:t>
            </a:r>
            <a:r>
              <a:rPr lang="it-IT" sz="2000" dirty="0" err="1"/>
              <a:t>including</a:t>
            </a:r>
            <a:r>
              <a:rPr lang="it-IT" sz="2000" dirty="0"/>
              <a:t> </a:t>
            </a:r>
            <a:r>
              <a:rPr lang="it-IT" sz="2000" dirty="0" err="1"/>
              <a:t>PROs</a:t>
            </a:r>
            <a:r>
              <a:rPr lang="it-IT" sz="2000" dirty="0"/>
              <a:t> of </a:t>
            </a:r>
            <a:r>
              <a:rPr lang="it-IT" sz="2000" dirty="0" err="1"/>
              <a:t>second</a:t>
            </a:r>
            <a:r>
              <a:rPr lang="it-IT" sz="2000" dirty="0"/>
              <a:t>-line </a:t>
            </a:r>
            <a:r>
              <a:rPr lang="it-IT" sz="2000" dirty="0" err="1"/>
              <a:t>axi-cel</a:t>
            </a:r>
            <a:r>
              <a:rPr lang="it-IT" sz="2000" dirty="0"/>
              <a:t> vs SOC in </a:t>
            </a:r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aged</a:t>
            </a:r>
            <a:r>
              <a:rPr lang="it-IT" sz="2000" dirty="0"/>
              <a:t> ≥65 </a:t>
            </a:r>
            <a:r>
              <a:rPr lang="it-IT" sz="2000" dirty="0" err="1"/>
              <a:t>years</a:t>
            </a:r>
            <a:endParaRPr lang="it-IT" sz="2000" dirty="0"/>
          </a:p>
          <a:p>
            <a:pPr marL="0" indent="0" algn="just">
              <a:buNone/>
            </a:pPr>
            <a:endParaRPr lang="it-IT" sz="1900" i="1" dirty="0"/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S211 (oral presentation), </a:t>
            </a:r>
            <a:r>
              <a:rPr lang="en-GB" sz="1600" dirty="0" err="1"/>
              <a:t>Sureda</a:t>
            </a:r>
            <a:r>
              <a:rPr lang="en-GB" sz="1600" dirty="0"/>
              <a:t> A. et al. EHA 2022</a:t>
            </a:r>
          </a:p>
        </p:txBody>
      </p:sp>
    </p:spTree>
    <p:extLst>
      <p:ext uri="{BB962C8B-B14F-4D97-AF65-F5344CB8AC3E}">
        <p14:creationId xmlns:p14="http://schemas.microsoft.com/office/powerpoint/2010/main" val="4213158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F41033-D4E9-224A-A89A-D828F37BD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247140"/>
            <a:ext cx="10881527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3. CLINICAL AND PATIENT-REPORTED OUTCOMES IN A PHASE 3 STUDY OF AXICABTAGENE CILOLEUCEL (AXI-CEL) VS STANDARD-OF-CARE IN ELDERLY PATIENTS WITH RELAPSED/REFRACTORY LARGE B-CELL LYMPHOMA (ZUMA-7)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0550423-FE3A-1F4B-9DD9-7C13576D7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734" y="1793603"/>
            <a:ext cx="11486532" cy="1393978"/>
          </a:xfrm>
        </p:spPr>
        <p:txBody>
          <a:bodyPr>
            <a:normAutofit/>
          </a:bodyPr>
          <a:lstStyle/>
          <a:p>
            <a:r>
              <a:rPr lang="it-IT" sz="1800" dirty="0"/>
              <a:t>In the </a:t>
            </a:r>
            <a:r>
              <a:rPr lang="it-IT" sz="1800" dirty="0" err="1"/>
              <a:t>QoL</a:t>
            </a:r>
            <a:r>
              <a:rPr lang="it-IT" sz="1800" dirty="0"/>
              <a:t> </a:t>
            </a:r>
            <a:r>
              <a:rPr lang="it-IT" sz="1800" dirty="0" err="1"/>
              <a:t>analysis</a:t>
            </a:r>
            <a:r>
              <a:rPr lang="it-IT" sz="1800" dirty="0"/>
              <a:t> (46 </a:t>
            </a:r>
            <a:r>
              <a:rPr lang="it-IT" sz="1800" dirty="0" err="1"/>
              <a:t>axi-cel</a:t>
            </a:r>
            <a:r>
              <a:rPr lang="it-IT" sz="1800" dirty="0"/>
              <a:t> and 42 SOC </a:t>
            </a:r>
            <a:r>
              <a:rPr lang="it-IT" sz="1800" dirty="0" err="1"/>
              <a:t>patients</a:t>
            </a:r>
            <a:r>
              <a:rPr lang="it-IT" sz="1800" dirty="0"/>
              <a:t>) </a:t>
            </a:r>
            <a:r>
              <a:rPr lang="it-IT" sz="1800" dirty="0" err="1"/>
              <a:t>there</a:t>
            </a:r>
            <a:r>
              <a:rPr lang="it-IT" sz="1800" dirty="0"/>
              <a:t> </a:t>
            </a:r>
            <a:r>
              <a:rPr lang="it-IT" sz="1800" dirty="0" err="1"/>
              <a:t>were</a:t>
            </a:r>
            <a:r>
              <a:rPr lang="it-IT" sz="1800" dirty="0"/>
              <a:t> </a:t>
            </a:r>
            <a:r>
              <a:rPr lang="it-IT" sz="1800" dirty="0" err="1"/>
              <a:t>statistically</a:t>
            </a:r>
            <a:r>
              <a:rPr lang="it-IT" sz="1800" dirty="0"/>
              <a:t> </a:t>
            </a:r>
            <a:r>
              <a:rPr lang="it-IT" sz="1800" dirty="0" err="1"/>
              <a:t>significant</a:t>
            </a:r>
            <a:r>
              <a:rPr lang="it-IT" sz="1800" dirty="0"/>
              <a:t> and </a:t>
            </a:r>
            <a:r>
              <a:rPr lang="it-IT" sz="1800" dirty="0" err="1"/>
              <a:t>clinically</a:t>
            </a:r>
            <a:r>
              <a:rPr lang="it-IT" sz="1800" dirty="0"/>
              <a:t> </a:t>
            </a:r>
            <a:r>
              <a:rPr lang="it-IT" sz="1800" dirty="0" err="1"/>
              <a:t>meaningful</a:t>
            </a:r>
            <a:r>
              <a:rPr lang="it-IT" sz="1800" dirty="0"/>
              <a:t> </a:t>
            </a:r>
            <a:r>
              <a:rPr lang="it-IT" sz="1800" dirty="0" err="1"/>
              <a:t>differences</a:t>
            </a:r>
            <a:r>
              <a:rPr lang="it-IT" sz="1800" dirty="0"/>
              <a:t> in </a:t>
            </a:r>
            <a:r>
              <a:rPr lang="it-IT" sz="1800" dirty="0" err="1"/>
              <a:t>mean</a:t>
            </a:r>
            <a:r>
              <a:rPr lang="it-IT" sz="1800" dirty="0"/>
              <a:t> </a:t>
            </a:r>
            <a:r>
              <a:rPr lang="it-IT" sz="1800" dirty="0" err="1"/>
              <a:t>change</a:t>
            </a:r>
            <a:r>
              <a:rPr lang="it-IT" sz="1800" dirty="0"/>
              <a:t> of </a:t>
            </a:r>
            <a:r>
              <a:rPr lang="it-IT" sz="1800" dirty="0" err="1"/>
              <a:t>scores</a:t>
            </a:r>
            <a:r>
              <a:rPr lang="it-IT" sz="1800" dirty="0"/>
              <a:t> from baseline </a:t>
            </a:r>
            <a:r>
              <a:rPr lang="it-IT" sz="1800" dirty="0" err="1"/>
              <a:t>at</a:t>
            </a:r>
            <a:r>
              <a:rPr lang="it-IT" sz="1800" dirty="0"/>
              <a:t> </a:t>
            </a:r>
            <a:r>
              <a:rPr lang="it-IT" sz="1800" dirty="0" err="1"/>
              <a:t>Day</a:t>
            </a:r>
            <a:r>
              <a:rPr lang="it-IT" sz="1800" dirty="0"/>
              <a:t> 100 </a:t>
            </a:r>
            <a:r>
              <a:rPr lang="it-IT" sz="1800" dirty="0" err="1"/>
              <a:t>favoring</a:t>
            </a:r>
            <a:r>
              <a:rPr lang="it-IT" sz="1800" dirty="0"/>
              <a:t> </a:t>
            </a:r>
            <a:r>
              <a:rPr lang="it-IT" sz="1800" dirty="0" err="1"/>
              <a:t>axi-cel</a:t>
            </a:r>
            <a:r>
              <a:rPr lang="it-IT" sz="1800" dirty="0"/>
              <a:t> for EORTC QLQ-C30 Global </a:t>
            </a:r>
            <a:r>
              <a:rPr lang="it-IT" sz="1800" dirty="0" err="1"/>
              <a:t>Health</a:t>
            </a:r>
            <a:r>
              <a:rPr lang="it-IT" sz="1800" dirty="0"/>
              <a:t> (</a:t>
            </a:r>
            <a:r>
              <a:rPr lang="it-IT" sz="1800" dirty="0" err="1"/>
              <a:t>P</a:t>
            </a:r>
            <a:r>
              <a:rPr lang="it-IT" sz="1800" dirty="0"/>
              <a:t>&lt;0.0001, fig. A) </a:t>
            </a:r>
            <a:r>
              <a:rPr lang="it-IT" sz="1800" dirty="0" err="1"/>
              <a:t>Physical</a:t>
            </a:r>
            <a:r>
              <a:rPr lang="it-IT" sz="1800" dirty="0"/>
              <a:t> </a:t>
            </a:r>
            <a:r>
              <a:rPr lang="it-IT" sz="1800" dirty="0" err="1"/>
              <a:t>Functioning</a:t>
            </a:r>
            <a:r>
              <a:rPr lang="it-IT" sz="1800" dirty="0"/>
              <a:t> (</a:t>
            </a:r>
            <a:r>
              <a:rPr lang="it-IT" sz="1800" dirty="0" err="1"/>
              <a:t>P</a:t>
            </a:r>
            <a:r>
              <a:rPr lang="it-IT" sz="1800" dirty="0"/>
              <a:t>=0.0019) and EQ-5D-5L VAS (</a:t>
            </a:r>
            <a:r>
              <a:rPr lang="it-IT" sz="1800" dirty="0" err="1"/>
              <a:t>P</a:t>
            </a:r>
            <a:r>
              <a:rPr lang="it-IT" sz="1800" dirty="0"/>
              <a:t>&lt;0.0001, fig. C). </a:t>
            </a:r>
          </a:p>
          <a:p>
            <a:r>
              <a:rPr lang="it-IT" sz="1800" dirty="0"/>
              <a:t>For </a:t>
            </a:r>
            <a:r>
              <a:rPr lang="it-IT" sz="1800" dirty="0" err="1"/>
              <a:t>all</a:t>
            </a:r>
            <a:r>
              <a:rPr lang="it-IT" sz="1800" dirty="0"/>
              <a:t> 3 </a:t>
            </a:r>
            <a:r>
              <a:rPr lang="it-IT" sz="1800" dirty="0" err="1"/>
              <a:t>domains</a:t>
            </a:r>
            <a:r>
              <a:rPr lang="it-IT" sz="1800" dirty="0"/>
              <a:t>, </a:t>
            </a:r>
            <a:r>
              <a:rPr lang="it-IT" sz="1800" dirty="0" err="1"/>
              <a:t>scores</a:t>
            </a:r>
            <a:r>
              <a:rPr lang="it-IT" sz="1800" dirty="0"/>
              <a:t> </a:t>
            </a:r>
            <a:r>
              <a:rPr lang="it-IT" sz="1800" dirty="0" err="1"/>
              <a:t>also</a:t>
            </a:r>
            <a:r>
              <a:rPr lang="it-IT" sz="1800" dirty="0"/>
              <a:t> </a:t>
            </a:r>
            <a:r>
              <a:rPr lang="it-IT" sz="1800" dirty="0" err="1"/>
              <a:t>favored</a:t>
            </a:r>
            <a:r>
              <a:rPr lang="it-IT" sz="1800" dirty="0"/>
              <a:t> (</a:t>
            </a:r>
            <a:r>
              <a:rPr lang="it-IT" sz="1800" dirty="0" err="1"/>
              <a:t>P</a:t>
            </a:r>
            <a:r>
              <a:rPr lang="it-IT" sz="1800" dirty="0"/>
              <a:t>&lt;0.05) </a:t>
            </a:r>
            <a:r>
              <a:rPr lang="it-IT" sz="1800" dirty="0" err="1"/>
              <a:t>axi-cel</a:t>
            </a:r>
            <a:r>
              <a:rPr lang="it-IT" sz="1800" dirty="0"/>
              <a:t> over SOC </a:t>
            </a:r>
            <a:r>
              <a:rPr lang="it-IT" sz="1800" dirty="0" err="1"/>
              <a:t>at</a:t>
            </a:r>
            <a:r>
              <a:rPr lang="it-IT" sz="1800" dirty="0"/>
              <a:t> </a:t>
            </a:r>
            <a:r>
              <a:rPr lang="it-IT" sz="1800" dirty="0" err="1"/>
              <a:t>Day</a:t>
            </a:r>
            <a:r>
              <a:rPr lang="it-IT" sz="1800" dirty="0"/>
              <a:t> 150. </a:t>
            </a: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C572DB7E-4272-BD48-B099-D1B5E03A859C}"/>
              </a:ext>
            </a:extLst>
          </p:cNvPr>
          <p:cNvSpPr txBox="1">
            <a:spLocks/>
          </p:cNvSpPr>
          <p:nvPr/>
        </p:nvSpPr>
        <p:spPr>
          <a:xfrm>
            <a:off x="3048000" y="6579414"/>
            <a:ext cx="9144000" cy="278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600" dirty="0"/>
              <a:t>Abstract S211 (oral presentation), </a:t>
            </a:r>
            <a:r>
              <a:rPr lang="en-GB" sz="1600" dirty="0" err="1"/>
              <a:t>Sureda</a:t>
            </a:r>
            <a:r>
              <a:rPr lang="en-GB" sz="1600" dirty="0"/>
              <a:t> A. et al. EHA 2022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806EADB-3567-2547-95CA-876F2C4668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47"/>
          <a:stretch/>
        </p:blipFill>
        <p:spPr>
          <a:xfrm>
            <a:off x="922578" y="3170698"/>
            <a:ext cx="4250844" cy="323153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0E83779-A850-854B-8BEC-4CC37CAF55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414" b="22345"/>
          <a:stretch/>
        </p:blipFill>
        <p:spPr>
          <a:xfrm>
            <a:off x="6549382" y="3244590"/>
            <a:ext cx="4360931" cy="308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97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18789</TotalTime>
  <Words>8625</Words>
  <Application>Microsoft Macintosh PowerPoint</Application>
  <PresentationFormat>Widescreen</PresentationFormat>
  <Paragraphs>649</Paragraphs>
  <Slides>51</Slides>
  <Notes>35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8" baseType="lpstr">
      <vt:lpstr>ＭＳ Ｐゴシック</vt:lpstr>
      <vt:lpstr>Arial</vt:lpstr>
      <vt:lpstr>Calibri</vt:lpstr>
      <vt:lpstr>Calibri Light</vt:lpstr>
      <vt:lpstr>SabonLTStdRoman</vt:lpstr>
      <vt:lpstr>Wingdings</vt:lpstr>
      <vt:lpstr>Tema di Office</vt:lpstr>
      <vt:lpstr>Presentazione standard di PowerPoint</vt:lpstr>
      <vt:lpstr>1. A MATCHED COMPARISON OF TISAGENLECLEUCEL AND AXICABTAGENE CILOLEUCEL CAR T- CELLS IN RELAPSED OR REFRACTORY DIFFUSE LARGE B-CELL LYMPHOMA: A REAL-LIFE LYSA STUDY FROM THE FRENCH DESCAR-T REGISTRY </vt:lpstr>
      <vt:lpstr>1. A MATCHED COMPARISON OF TISAGENLECLEUCEL AND AXICABTAGENE CILOLEUCEL CAR T- CELLS IN RELAPSED OR REFRACTORY DIFFUSE LARGE B-CELL LYMPHOMA: A REAL-LIFE LYSA STUDY FROM THE FRENCH DESCAR-T REGISTRY </vt:lpstr>
      <vt:lpstr>1. A MATCHED COMPARISON OF TISAGENLECLEUCEL AND AXICABTAGENE CILOLEUCEL CAR T- CELLS IN RELAPSED OR REFRACTORY DIFFUSE LARGE B-CELL LYMPHOMA: A REAL-LIFE LYSA STUDY FROM THE FRENCH DESCAR-T REGISTRY </vt:lpstr>
      <vt:lpstr>2. LISOCABTAGENE MARALEUCEL (LISO-CEL) AS SECOND-LINE THERAPY FOR R/R LARGE B-CELL LYMPHOMA (LBCL) IN PATIENTS NOT INTENDED FOR HSCT: PRIMARY ANALYSIS FROM THE PHASE 2 PILOT STUDY </vt:lpstr>
      <vt:lpstr>2. LISOCABTAGENE MARALEUCEL (LISO-CEL) AS SECOND-LINE THERAPY FOR R/R LARGE B-CELL LYMPHOMA (LBCL) IN PATIENTS NOT INTENDED FOR HSCT: PRIMARY ANALYSIS FROM THE PHASE 2 PILOT STUDY </vt:lpstr>
      <vt:lpstr>2. LISOCABTAGENE MARALEUCEL (LISO-CEL) AS SECOND-LINE THERAPY FOR R/R LARGE B-CELL LYMPHOMA (LBCL) IN PATIENTS NOT INTENDED FOR HSCT: PRIMARY ANALYSIS FROM THE PHASE 2 PILOT STUDY </vt:lpstr>
      <vt:lpstr>3. CLINICAL AND PATIENT-REPORTED OUTCOMES IN A PHASE 3 STUDY OF AXICABTAGENE CILOLEUCEL (AXI-CEL) VS STANDARD-OF-CARE IN ELDERLY PATIENTS WITH RELAPSED/REFRACTORY LARGE B-CELL LYMPHOMA (ZUMA-7) </vt:lpstr>
      <vt:lpstr>3. CLINICAL AND PATIENT-REPORTED OUTCOMES IN A PHASE 3 STUDY OF AXICABTAGENE CILOLEUCEL (AXI-CEL) VS STANDARD-OF-CARE IN ELDERLY PATIENTS WITH RELAPSED/REFRACTORY LARGE B-CELL LYMPHOMA (ZUMA-7) </vt:lpstr>
      <vt:lpstr>3. CLINICAL AND PATIENT-REPORTED OUTCOMES IN A PHASE 3 STUDY OF AXICABTAGENE CILOLEUCEL (AXI-CEL) VS STANDARD-OF-CARE IN ELDERLY PATIENTS WITH RELAPSED/REFRACTORY LARGE B-CELL LYMPHOMA (ZUMA-7) </vt:lpstr>
      <vt:lpstr>4. PHASE I STUDY OF YTB323, A CHIMERIC ANTIGEN RECEPTOR (CAR)-T CELL THERAPY MANUFACTURED USING T-CHARGETM, IN PATIENTS WITH RELAPSED/REFRACTORY DIFFUSE LARGE B-CELL LYMPHOMA </vt:lpstr>
      <vt:lpstr>4. PHASE I STUDY OF YTB323, A CHIMERIC ANTIGEN RECEPTOR (CAR)-T CELL THERAPY MANUFACTURED USING T-CHARGETM, IN PATIENTS WITH RELAPSED/REFRACTORY DIFFUSE LARGE B-CELL LYMPHOMA </vt:lpstr>
      <vt:lpstr>4. PHASE I STUDY OF YTB323, A CHIMERIC ANTIGEN RECEPTOR (CAR)-T CELL THERAPY MANUFACTURED USING T-CHARGETM, IN PATIENTS WITH RELAPSED/REFRACTORY DIFFUSE LARGE B-CELL LYMPHOMA </vt:lpstr>
      <vt:lpstr>4. PHASE I STUDY OF YTB323, A CHIMERIC ANTIGEN RECEPTOR (CAR)-T CELL THERAPY MANUFACTURED USING T-CHARGETM, IN PATIENTS WITH RELAPSED/REFRACTORY DIFFUSE LARGE B-CELL LYMPHOMA </vt:lpstr>
      <vt:lpstr>4. PHASE I STUDY OF YTB323, A CHIMERIC ANTIGEN RECEPTOR (CAR)-T CELL THERAPY MANUFACTURED USING T-CHARGETM, IN PATIENTS WITH RELAPSED/REFRACTORY DIFFUSE LARGE B-CELL LYMPHOMA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6. PHASE 1/2 STUDY OF ANBAL-CEL, NOVEL ANTI-CD19 CAR-T THERAPY WITH DUAL SILENCING OF PD-1 AND TIGIT IN RELAPSED OR REFRACTORY LARGE B CELL LYMPHOMA.</vt:lpstr>
      <vt:lpstr>6. PHASE 1/2 STUDY OF ANBAL-CEL, NOVEL ANTI-CD19 CAR-T THERAPY WITH DUAL SILENCING OF PD-1 AND TIGIT IN RELAPSED OR REFRACTORY LARGE B CELL LYMPHOMA.</vt:lpstr>
      <vt:lpstr>6. PHASE 1/2 STUDY OF ANBAL-CEL, NOVEL ANTI-CD19 CAR-T THERAPY WITH DUAL SILENCING OF PD-1 AND TIGIT IN RELAPSED OR REFRACTORY LARGE B CELL LYMPHOMA.</vt:lpstr>
      <vt:lpstr>7. EFFICACY AND SAFETY OF HUMANIZED VERSUS MURINIZED CD19 AND CD22 CAR-T CELL COCKTAIL THERAPY FOR REFRACTORY/RELAPSED B-CELL LYMPHOMA </vt:lpstr>
      <vt:lpstr>7. EFFICACY AND SAFETY OF HUMANIZED VERSUS MURINIZED CD19 AND CD22 CAR-T CELL COCKTAIL THERAPY FOR REFRACTORY/RELAPSED B-CELL LYMPHOMA </vt:lpstr>
      <vt:lpstr>7. EFFICACY AND SAFETY OF HUMANIZED VERSUS MURINIZED CD19 AND CD22 CAR-T CELL COCKTAIL THERAPY FOR REFRACTORY/RELAPSED B-CELL LYMPHOMA </vt:lpstr>
      <vt:lpstr>Presentazione standard di PowerPoint</vt:lpstr>
      <vt:lpstr>1. EFFICACY AND SAFETY OF A THIRD GENERATION CD20 CART (MB-106) FOR TREATMENT OF RELAPSED/REFRACTORY FOLLICULAR LYMPHOMA (FL) </vt:lpstr>
      <vt:lpstr>1. EFFICACY AND SAFETY OF A THIRD GENERATION CD20 CART (MB-106) FOR TREATMENT OF RELAPSED/REFRACTORY FOLLICULAR LYMPHOMA (FL) </vt:lpstr>
      <vt:lpstr>1. EFFICACY AND SAFETY OF A THIRD GENERATION CD20 CART (MB-106) FOR TREATMENT OF RELAPSED/REFRACTORY FOLLICULAR LYMPHOMA (FL) </vt:lpstr>
      <vt:lpstr>2. COMPARATIVE EFFICACY AND SAFETY OF TISAGENLECLEUCEL AND AXICABTAGENE CILOLEUCEL IN RELAPSED/REFRACTORY FOLLICULAR LYMPHOMA </vt:lpstr>
      <vt:lpstr>3. BREXUCABTAGENE AUTOLEUCEL FOR RELAPSED/REFRACTORY MANTLE CELL LYMPHOMA IN ROUTINE PRACTICE: UPDATED REPORT FROM THE US LYMPHOMA CAR T CONSORTIUM </vt:lpstr>
      <vt:lpstr>4. A PHASE 1, FIRST-IN-HUMAN, DOSE-ESCALATION CLINICAL TRIAL OF MEMORY-ENRICHED CD30-CAR T-CELL THERAPY FOR THE TREATMENT OF RELAPSED OR REFRACTORY HODGKIN LYMPHOMA AND CD30+ T-CELL LYMPHOMA </vt:lpstr>
      <vt:lpstr>4. A PHASE 1, FIRST-IN-HUMAN, DOSE-ESCALATION CLINICAL TRIAL OF MEMORY-ENRICHED CD30-CAR T-CELL THERAPY FOR THE TREATMENT OF RELAPSED OR REFRACTORY HODGKIN LYMPHOMA AND CD30+ T-CELL LYMPHOMA </vt:lpstr>
      <vt:lpstr>4. A PHASE 1, FIRST-IN-HUMAN, DOSE-ESCALATION CLINICAL TRIAL OF MEMORY-ENRICHED CD30-CAR T-CELL THERAPY FOR THE TREATMENT OF RELAPSED OR REFRACTORY HODGKIN LYMPHOMA AND CD30+ T-CELL LYMPHOMA  </vt:lpstr>
      <vt:lpstr>5. SAFETY AND PRELIMINARY EFFICACY FINDINGS OF AUTO4, A TRBC1-TARGETTING CAR, IN RELAPSED/REFRACTORY TRBC1 POSITIVE SELECTED T CELL NON-HODGKIN LYMPHOMA.</vt:lpstr>
      <vt:lpstr>5. SAFETY AND PRELIMINARY EFFICACY FINDINGS OF AUTO4, A TRBC1-TARGETTING CAR, IN RELAPSED/REFRACTORY TRBC1 POSITIVE SELECTED T CELL NON-HODGKIN LYMPHOMA.</vt:lpstr>
      <vt:lpstr>5. SAFETY AND PRELIMINARY EFFICACY FINDINGS OF AUTO4, A TRBC1-TARGETTING CAR, IN RELAPSED/REFRACTORY TRBC1 POSITIVE SELECTED T CELL NON-HODGKIN LYMPHOMA.</vt:lpstr>
      <vt:lpstr>6. THE COBALT-LYM STUDY OF CTX130: A PHASE 1 DOSE ESCALATION STUDY OF CD70-TARGETED ALLOGENEIC CRISPR-CAS9–ENGINEERED CAR T CELLS IN PATIENTS WITH RELAPSED/REFRACTORY (R/R) T- CELL MALIGNANCIES.</vt:lpstr>
      <vt:lpstr>6. THE COBALT-LYM STUDY OF CTX130: A PHASE 1 DOSE ESCALATION STUDY OF CD70-TARGETED ALLOGENEIC CRISPR-CAS9–ENGINEERED CAR T CELLS IN PATIENTS WITH RELAPSED/REFRACTORY (R/R) T- CELL MALIGNANCIES.</vt:lpstr>
      <vt:lpstr>Presentazione standard di PowerPoint</vt:lpstr>
      <vt:lpstr>1. TISAGENLECLEUCEL IN PEDIATRIC AND YOUNG ADULT PATIENTS WITH RELAPSED/REFRACTORY B-CELL ACUTE LYMPHOBLASTIC LEUKEMIA: FINAL ANALYSES FROM THE ELIANA STUDY.</vt:lpstr>
      <vt:lpstr>1. TISAGENLECLEUCEL IN PEDIATRIC AND YOUNG ADULT PATIENTS WITH RELAPSED/REFRACTORY B-CELL ACUTE LYMPHOBLASTIC LEUKEMIA: FINAL ANALYSES FROM THE ELIANA STUDY.</vt:lpstr>
      <vt:lpstr>1. TISAGENLECLEUCEL IN PEDIATRIC AND YOUNG ADULT PATIENTS WITH RELAPSED/REFRACTORY B-CELL ACUTE LYMPHOBLASTIC LEUKEMIA: FINAL ANALYSES FROM THE ELIANA STUDY.</vt:lpstr>
      <vt:lpstr>1. TISAGENLECLEUCEL IN PEDIATRIC AND YOUNG ADULT PATIENTS WITH RELAPSED/REFRACTORY B-CELL ACUTE LYMPHOBLASTIC LEUKEMIA: FINAL ANALYSES FROM THE ELIANA STUDY.</vt:lpstr>
      <vt:lpstr>1. TISAGENLECLEUCEL IN PEDIATRIC AND YOUNG ADULT PATIENTS WITH RELAPSED/REFRACTORY B-CELL ACUTE LYMPHOBLASTIC LEUKEMIA: FINAL ANALYSES FROM THE ELIANA STUDY.</vt:lpstr>
      <vt:lpstr>2. EFFICACY AND SAFETY OF TISAGENLECLEUCEL IN PEDIATRIC AND YOUNG ADULT PATIENTS WITH RELAPSED OR REFRACTORY MATURE B-CELL NON-HODGKIN LYMPHOMA: THE PHASE II BIANCA STUDY </vt:lpstr>
      <vt:lpstr>2. EFFICACY AND SAFETY OF TISAGENLECLEUCEL IN PEDITRIC AND YOUNG ADULT PATIENTS WITH RELAPSED OR REFRACTORY MATURE B-CELL NON-HODGKIN LYMPHOMA: THE PHASE II BIANCA STUDY </vt:lpstr>
      <vt:lpstr>2. EFFICACY AND SAFETY OF TISAGENLECLEUCEL IN PEDITRIC AND YOUNG ADULT PATIENTS WITH RELAPSED OR REFRACTORY MATURE B-CELL NON-HODGKIN LYMPHOMA: THE PHASE II BIANCA STUDY </vt:lpstr>
      <vt:lpstr>2. EFFICACY AND SAFETY OF TISAGENLECLEUCEL IN PEDITRIC AND YOUNG ADULT PATIENTS WITH RELAPSED OR REFRACTORY MATURE B-CELL NON-HODGKIN LYMPHOMA: THE PHASE II BIANCA STUDY </vt:lpstr>
      <vt:lpstr>2. EFFICACY AND SAFETY OF TISAGENLECLEUCEL IN PEDITRIC AND YOUNG ADULT PATIENTS WITH RELAPSED OR REFRACTORY MATURE B-CELL NON-HODGKIN LYMPHOMA: THE PHASE II BIANCA STUDY </vt:lpstr>
      <vt:lpstr>2. EFFICACY AND SAFETY OF TISAGENLECLEUCEL IN PEDITRIC AND YOUNG ADULT PATIENTS WITH RELAPSED OR REFRACTORY MATURE B-CELL NON-HODGKIN LYMPHOMA: THE PHASE II BIANCA STUDY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Tisagenlecleucel in Pediatric and Young Adult Patients With Relapsed/Refractory B-Cell Acute Lymphoblastic Leukemia: Final Analyses From the ELIANA Study.</dc:title>
  <dc:creator>Beatrice Casadei</dc:creator>
  <cp:lastModifiedBy>Beatrice Casadei</cp:lastModifiedBy>
  <cp:revision>200</cp:revision>
  <dcterms:created xsi:type="dcterms:W3CDTF">2022-08-01T20:47:35Z</dcterms:created>
  <dcterms:modified xsi:type="dcterms:W3CDTF">2022-08-15T16:25:43Z</dcterms:modified>
</cp:coreProperties>
</file>