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tiff" ContentType="image/tiff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9"/>
  </p:notesMasterIdLst>
  <p:sldIdLst>
    <p:sldId id="264" r:id="rId2"/>
    <p:sldId id="260" r:id="rId3"/>
    <p:sldId id="265" r:id="rId4"/>
    <p:sldId id="266" r:id="rId5"/>
    <p:sldId id="267" r:id="rId6"/>
    <p:sldId id="268" r:id="rId7"/>
    <p:sldId id="269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 xmlns:p="http://schemas.openxmlformats.org/presentationml/2006/main" xmlns:r="http://schemas.openxmlformats.org/officeDocument/2006/relationships" xmlns:a="http://schemas.openxmlformats.org/drawingml/2006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236364"/>
    <a:srgbClr val="F38D08"/>
    <a:srgbClr val="B7B7B8"/>
    <a:srgbClr val="D9D9D8"/>
    <a:srgbClr val="EBAC51"/>
    <a:srgbClr val="00C6E2"/>
    <a:srgbClr val="CD5223"/>
    <a:srgbClr val="CCD33F"/>
    <a:srgbClr val="7F01A5"/>
    <a:srgbClr val="CE6036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767"/>
    </p:ext>
    <p:ext uri="{FD5EFAAD-0ECE-453E-9831-46B23BE46B34}">
      <p15:chartTrackingRefBased xmlns:p15="http://schemas.microsoft.com/office/powerpoint/2012/main" xmlns="" xmlns:p="http://schemas.openxmlformats.org/presentationml/2006/main" xmlns:r="http://schemas.openxmlformats.org/officeDocument/2006/relationships" xmlns:a="http://schemas.openxmlformats.org/drawingml/2006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1949"/>
    <p:restoredTop sz="84573"/>
  </p:normalViewPr>
  <p:slideViewPr>
    <p:cSldViewPr snapToGrid="0" snapToObjects="1">
      <p:cViewPr>
        <p:scale>
          <a:sx n="100" d="100"/>
          <a:sy n="100" d="100"/>
        </p:scale>
        <p:origin x="-240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7CDE0D-7C02-6B49-9B3C-7972CBAB0460}" type="datetimeFigureOut">
              <a:rPr lang="it-IT" smtClean="0"/>
              <a:pPr/>
              <a:t>7-04-2020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4142A-BCA7-F647-8F33-D522194E5923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26141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4142A-BCA7-F647-8F33-D522194E5923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51502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 smtClean="0"/>
              <a:t>R</a:t>
            </a:r>
            <a:r>
              <a:rPr lang="it-IT" dirty="0" smtClean="0"/>
              <a:t>/</a:t>
            </a:r>
            <a:r>
              <a:rPr lang="it-IT" dirty="0" err="1" smtClean="0"/>
              <a:t>R</a:t>
            </a:r>
            <a:r>
              <a:rPr lang="it-IT" dirty="0" smtClean="0"/>
              <a:t>: </a:t>
            </a:r>
            <a:r>
              <a:rPr lang="it-IT" dirty="0" err="1" smtClean="0"/>
              <a:t>relapsed</a:t>
            </a:r>
            <a:r>
              <a:rPr lang="it-IT" dirty="0" smtClean="0"/>
              <a:t> or </a:t>
            </a:r>
            <a:r>
              <a:rPr lang="it-IT" dirty="0" err="1" smtClean="0"/>
              <a:t>refractory</a:t>
            </a:r>
            <a:r>
              <a:rPr lang="it-IT" dirty="0" smtClean="0"/>
              <a:t>;</a:t>
            </a:r>
            <a:r>
              <a:rPr lang="it-IT" baseline="0" dirty="0" smtClean="0"/>
              <a:t> </a:t>
            </a:r>
            <a:r>
              <a:rPr lang="it-IT" dirty="0" smtClean="0"/>
              <a:t>ORR: </a:t>
            </a:r>
            <a:r>
              <a:rPr lang="it-IT" dirty="0" err="1" smtClean="0"/>
              <a:t>overall</a:t>
            </a:r>
            <a:r>
              <a:rPr lang="it-IT" dirty="0" smtClean="0"/>
              <a:t> </a:t>
            </a:r>
            <a:r>
              <a:rPr lang="it-IT" dirty="0" err="1" smtClean="0"/>
              <a:t>response</a:t>
            </a:r>
            <a:r>
              <a:rPr lang="it-IT" baseline="0" dirty="0" smtClean="0"/>
              <a:t> rate; </a:t>
            </a:r>
            <a:r>
              <a:rPr lang="it-IT" dirty="0" smtClean="0"/>
              <a:t>CR: complete </a:t>
            </a:r>
            <a:r>
              <a:rPr lang="it-IT" dirty="0" err="1" smtClean="0"/>
              <a:t>response</a:t>
            </a:r>
            <a:r>
              <a:rPr lang="it-IT" dirty="0" smtClean="0"/>
              <a:t>;</a:t>
            </a:r>
            <a:r>
              <a:rPr lang="it-IT" baseline="0" dirty="0" smtClean="0"/>
              <a:t> </a:t>
            </a:r>
            <a:r>
              <a:rPr lang="it-IT" dirty="0" smtClean="0"/>
              <a:t>OS: </a:t>
            </a:r>
            <a:r>
              <a:rPr lang="it-IT" dirty="0" err="1" smtClean="0"/>
              <a:t>overall</a:t>
            </a:r>
            <a:r>
              <a:rPr lang="it-IT" dirty="0" smtClean="0"/>
              <a:t> </a:t>
            </a:r>
            <a:r>
              <a:rPr lang="it-IT" dirty="0" err="1" smtClean="0"/>
              <a:t>survival</a:t>
            </a:r>
            <a:r>
              <a:rPr lang="it-IT" dirty="0" smtClean="0"/>
              <a:t>;</a:t>
            </a:r>
            <a:r>
              <a:rPr lang="it-IT" baseline="0" dirty="0" smtClean="0"/>
              <a:t> </a:t>
            </a:r>
            <a:r>
              <a:rPr lang="it-IT" dirty="0" smtClean="0"/>
              <a:t>DLBCL: diffuse</a:t>
            </a:r>
            <a:r>
              <a:rPr lang="it-IT" baseline="0" dirty="0" smtClean="0"/>
              <a:t> large B-</a:t>
            </a:r>
            <a:r>
              <a:rPr lang="it-IT" baseline="0" dirty="0" err="1" smtClean="0"/>
              <a:t>cell</a:t>
            </a:r>
            <a:r>
              <a:rPr lang="it-IT" baseline="0" dirty="0" smtClean="0"/>
              <a:t> </a:t>
            </a:r>
            <a:r>
              <a:rPr lang="it-IT" baseline="0" dirty="0" err="1" smtClean="0"/>
              <a:t>lymphoma</a:t>
            </a:r>
            <a:r>
              <a:rPr lang="it-IT" baseline="0" dirty="0" smtClean="0"/>
              <a:t>; </a:t>
            </a:r>
            <a:r>
              <a:rPr lang="it-IT" dirty="0" smtClean="0"/>
              <a:t>HCT: </a:t>
            </a:r>
            <a:r>
              <a:rPr lang="it-IT" dirty="0" err="1" smtClean="0"/>
              <a:t>hematocrit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4142A-BCA7-F647-8F33-D522194E5923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35385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 smtClean="0"/>
              <a:t>CRS: </a:t>
            </a:r>
            <a:r>
              <a:rPr lang="it-IT" dirty="0" err="1" smtClean="0"/>
              <a:t>cytokin</a:t>
            </a:r>
            <a:r>
              <a:rPr lang="it-IT" dirty="0" smtClean="0"/>
              <a:t> release </a:t>
            </a:r>
            <a:r>
              <a:rPr lang="it-IT" dirty="0" err="1" smtClean="0"/>
              <a:t>syndrome</a:t>
            </a:r>
            <a:r>
              <a:rPr lang="it-IT" dirty="0" smtClean="0"/>
              <a:t>;</a:t>
            </a:r>
            <a:r>
              <a:rPr lang="it-IT" baseline="0" dirty="0" smtClean="0"/>
              <a:t> </a:t>
            </a:r>
            <a:r>
              <a:rPr lang="it-IT" dirty="0" smtClean="0"/>
              <a:t>PFS: </a:t>
            </a:r>
            <a:r>
              <a:rPr lang="it-IT" dirty="0" err="1" smtClean="0"/>
              <a:t>progression</a:t>
            </a:r>
            <a:r>
              <a:rPr lang="it-IT" dirty="0" smtClean="0"/>
              <a:t>-free </a:t>
            </a:r>
            <a:r>
              <a:rPr lang="it-IT" dirty="0" err="1" smtClean="0"/>
              <a:t>survival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4142A-BCA7-F647-8F33-D522194E5923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2937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NR: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reported</a:t>
            </a:r>
            <a:r>
              <a:rPr lang="it-IT" dirty="0" smtClean="0"/>
              <a:t>;</a:t>
            </a:r>
            <a:r>
              <a:rPr lang="it-IT" baseline="0" dirty="0" smtClean="0"/>
              <a:t> </a:t>
            </a:r>
            <a:r>
              <a:rPr lang="it-IT" dirty="0" smtClean="0"/>
              <a:t>NE: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estimable</a:t>
            </a:r>
            <a:r>
              <a:rPr lang="it-IT" dirty="0" smtClean="0"/>
              <a:t>;</a:t>
            </a:r>
            <a:r>
              <a:rPr lang="it-IT" baseline="0" dirty="0" smtClean="0"/>
              <a:t> </a:t>
            </a:r>
            <a:r>
              <a:rPr lang="it-IT" dirty="0" smtClean="0"/>
              <a:t>CI: </a:t>
            </a:r>
            <a:r>
              <a:rPr lang="it-IT" dirty="0" err="1" smtClean="0"/>
              <a:t>confidence</a:t>
            </a:r>
            <a:r>
              <a:rPr lang="it-IT" baseline="0" dirty="0" smtClean="0"/>
              <a:t> </a:t>
            </a:r>
            <a:r>
              <a:rPr lang="it-IT" baseline="0" dirty="0" err="1" smtClean="0"/>
              <a:t>interval</a:t>
            </a:r>
            <a:r>
              <a:rPr lang="it-IT" baseline="0" dirty="0" smtClean="0"/>
              <a:t>; </a:t>
            </a:r>
            <a:r>
              <a:rPr lang="it-IT" dirty="0" smtClean="0"/>
              <a:t>FL: </a:t>
            </a:r>
            <a:r>
              <a:rPr lang="it-IT" dirty="0" err="1" smtClean="0"/>
              <a:t>follicular</a:t>
            </a:r>
            <a:r>
              <a:rPr lang="it-IT" dirty="0" smtClean="0"/>
              <a:t> </a:t>
            </a:r>
            <a:r>
              <a:rPr lang="it-IT" dirty="0" err="1" smtClean="0"/>
              <a:t>lymphoma</a:t>
            </a:r>
            <a:r>
              <a:rPr lang="it-IT" dirty="0" smtClean="0"/>
              <a:t>;</a:t>
            </a:r>
            <a:r>
              <a:rPr lang="it-IT" baseline="0" dirty="0" smtClean="0"/>
              <a:t> </a:t>
            </a:r>
            <a:r>
              <a:rPr lang="it-IT" dirty="0" smtClean="0"/>
              <a:t>PMBCL: </a:t>
            </a:r>
            <a:r>
              <a:rPr lang="it-IT" dirty="0" err="1" smtClean="0"/>
              <a:t>primary</a:t>
            </a:r>
            <a:r>
              <a:rPr lang="it-IT" dirty="0" smtClean="0"/>
              <a:t> </a:t>
            </a:r>
            <a:r>
              <a:rPr lang="it-IT" dirty="0" err="1" smtClean="0"/>
              <a:t>mediastinal</a:t>
            </a:r>
            <a:r>
              <a:rPr lang="it-IT" dirty="0" smtClean="0"/>
              <a:t> B-</a:t>
            </a:r>
            <a:r>
              <a:rPr lang="it-IT" dirty="0" err="1" smtClean="0"/>
              <a:t>cell</a:t>
            </a:r>
            <a:r>
              <a:rPr lang="it-IT" dirty="0" smtClean="0"/>
              <a:t> </a:t>
            </a:r>
            <a:r>
              <a:rPr lang="it-IT" dirty="0" err="1" smtClean="0"/>
              <a:t>lymphoma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4142A-BCA7-F647-8F33-D522194E5923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071223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GCB: </a:t>
            </a:r>
            <a:r>
              <a:rPr lang="it-IT" dirty="0" err="1" smtClean="0"/>
              <a:t>germinal</a:t>
            </a:r>
            <a:r>
              <a:rPr lang="it-IT" baseline="0" dirty="0" smtClean="0"/>
              <a:t> center B-</a:t>
            </a:r>
            <a:r>
              <a:rPr lang="it-IT" baseline="0" dirty="0" err="1" smtClean="0"/>
              <a:t>cell</a:t>
            </a:r>
            <a:r>
              <a:rPr lang="it-IT" baseline="0" dirty="0" smtClean="0"/>
              <a:t>; </a:t>
            </a:r>
            <a:r>
              <a:rPr lang="it-IT" dirty="0" smtClean="0"/>
              <a:t>ABC: </a:t>
            </a:r>
            <a:r>
              <a:rPr lang="it-IT" dirty="0" err="1" smtClean="0"/>
              <a:t>activated</a:t>
            </a:r>
            <a:r>
              <a:rPr lang="it-IT" dirty="0" smtClean="0"/>
              <a:t> B-</a:t>
            </a:r>
            <a:r>
              <a:rPr lang="it-IT" dirty="0" err="1" smtClean="0"/>
              <a:t>cell</a:t>
            </a:r>
            <a:r>
              <a:rPr lang="it-IT" dirty="0" smtClean="0"/>
              <a:t>;</a:t>
            </a:r>
            <a:r>
              <a:rPr lang="it-IT" baseline="0" dirty="0" smtClean="0"/>
              <a:t> </a:t>
            </a:r>
            <a:r>
              <a:rPr lang="it-IT" dirty="0" smtClean="0"/>
              <a:t>TFL: </a:t>
            </a:r>
            <a:r>
              <a:rPr lang="it-IT" dirty="0" err="1" smtClean="0"/>
              <a:t>transformed</a:t>
            </a:r>
            <a:r>
              <a:rPr lang="it-IT" dirty="0" smtClean="0"/>
              <a:t> </a:t>
            </a:r>
            <a:r>
              <a:rPr lang="it-IT" dirty="0" err="1" smtClean="0"/>
              <a:t>follicular</a:t>
            </a:r>
            <a:r>
              <a:rPr lang="it-IT" dirty="0" smtClean="0"/>
              <a:t> </a:t>
            </a:r>
            <a:r>
              <a:rPr lang="it-IT" dirty="0" err="1" smtClean="0"/>
              <a:t>lymphoma</a:t>
            </a:r>
            <a:r>
              <a:rPr lang="it-IT" dirty="0" smtClean="0"/>
              <a:t>;</a:t>
            </a:r>
            <a:r>
              <a:rPr lang="it-IT" baseline="0" dirty="0" smtClean="0"/>
              <a:t> </a:t>
            </a:r>
            <a:r>
              <a:rPr lang="it-IT" dirty="0" smtClean="0"/>
              <a:t>IPI: International </a:t>
            </a:r>
            <a:r>
              <a:rPr lang="it-IT" dirty="0" err="1" smtClean="0"/>
              <a:t>Prognostic</a:t>
            </a:r>
            <a:r>
              <a:rPr lang="it-IT" dirty="0" smtClean="0"/>
              <a:t> Index;</a:t>
            </a:r>
            <a:r>
              <a:rPr lang="it-IT" baseline="0" dirty="0" smtClean="0"/>
              <a:t> </a:t>
            </a:r>
            <a:r>
              <a:rPr lang="it-IT" dirty="0" smtClean="0"/>
              <a:t>ASCT: </a:t>
            </a:r>
            <a:r>
              <a:rPr lang="it-IT" dirty="0" err="1" smtClean="0"/>
              <a:t>autologous</a:t>
            </a:r>
            <a:r>
              <a:rPr lang="it-IT" dirty="0" smtClean="0"/>
              <a:t> </a:t>
            </a:r>
            <a:r>
              <a:rPr lang="it-IT" dirty="0" err="1" smtClean="0"/>
              <a:t>stem</a:t>
            </a:r>
            <a:r>
              <a:rPr lang="it-IT" dirty="0" smtClean="0"/>
              <a:t> </a:t>
            </a:r>
            <a:r>
              <a:rPr lang="it-IT" dirty="0" err="1" smtClean="0"/>
              <a:t>cell</a:t>
            </a:r>
            <a:r>
              <a:rPr lang="it-IT" dirty="0" smtClean="0"/>
              <a:t> </a:t>
            </a:r>
            <a:r>
              <a:rPr lang="it-IT" dirty="0" err="1" smtClean="0"/>
              <a:t>transplantation</a:t>
            </a:r>
            <a:r>
              <a:rPr lang="it-IT" dirty="0" smtClean="0"/>
              <a:t>;</a:t>
            </a:r>
            <a:r>
              <a:rPr lang="it-IT" baseline="0" dirty="0" smtClean="0"/>
              <a:t> </a:t>
            </a:r>
            <a:r>
              <a:rPr lang="it-IT" dirty="0" smtClean="0"/>
              <a:t>DVT: </a:t>
            </a:r>
            <a:r>
              <a:rPr lang="it-IT" dirty="0" err="1" smtClean="0"/>
              <a:t>deep</a:t>
            </a:r>
            <a:r>
              <a:rPr lang="it-IT" dirty="0" smtClean="0"/>
              <a:t> </a:t>
            </a:r>
            <a:r>
              <a:rPr lang="it-IT" dirty="0" err="1" smtClean="0"/>
              <a:t>vein</a:t>
            </a:r>
            <a:r>
              <a:rPr lang="it-IT" dirty="0" smtClean="0"/>
              <a:t> </a:t>
            </a:r>
            <a:r>
              <a:rPr lang="it-IT" dirty="0" err="1" smtClean="0"/>
              <a:t>thrombosis</a:t>
            </a:r>
            <a:r>
              <a:rPr lang="it-IT" dirty="0" smtClean="0"/>
              <a:t>;</a:t>
            </a:r>
            <a:r>
              <a:rPr lang="it-IT" baseline="0" dirty="0" smtClean="0"/>
              <a:t> </a:t>
            </a:r>
            <a:r>
              <a:rPr lang="it-IT" dirty="0" smtClean="0"/>
              <a:t>PE: </a:t>
            </a:r>
            <a:r>
              <a:rPr lang="it-IT" dirty="0" err="1" smtClean="0"/>
              <a:t>pulmonary</a:t>
            </a:r>
            <a:r>
              <a:rPr lang="it-IT" dirty="0" smtClean="0"/>
              <a:t> </a:t>
            </a:r>
            <a:r>
              <a:rPr lang="it-IT" dirty="0" err="1" smtClean="0"/>
              <a:t>embolism</a:t>
            </a:r>
            <a:r>
              <a:rPr lang="it-IT" dirty="0" smtClean="0"/>
              <a:t>;</a:t>
            </a:r>
            <a:r>
              <a:rPr lang="it-IT" baseline="0" dirty="0" smtClean="0"/>
              <a:t> </a:t>
            </a:r>
            <a:r>
              <a:rPr lang="it-IT" dirty="0" smtClean="0"/>
              <a:t>CNS: </a:t>
            </a:r>
            <a:r>
              <a:rPr lang="it-IT" dirty="0" err="1" smtClean="0"/>
              <a:t>central</a:t>
            </a:r>
            <a:r>
              <a:rPr lang="it-IT" dirty="0" smtClean="0"/>
              <a:t> </a:t>
            </a:r>
            <a:r>
              <a:rPr lang="it-IT" dirty="0" err="1" smtClean="0"/>
              <a:t>nervous</a:t>
            </a:r>
            <a:r>
              <a:rPr lang="it-IT" dirty="0" smtClean="0"/>
              <a:t> </a:t>
            </a:r>
            <a:r>
              <a:rPr lang="it-IT" dirty="0" err="1" smtClean="0"/>
              <a:t>system</a:t>
            </a:r>
            <a:r>
              <a:rPr lang="it-IT" dirty="0" smtClean="0"/>
              <a:t>;</a:t>
            </a:r>
            <a:r>
              <a:rPr lang="it-IT" baseline="0" dirty="0" smtClean="0"/>
              <a:t> </a:t>
            </a:r>
            <a:r>
              <a:rPr lang="it-IT" dirty="0" smtClean="0"/>
              <a:t>GFR: </a:t>
            </a:r>
            <a:r>
              <a:rPr lang="it-IT" dirty="0" err="1" smtClean="0"/>
              <a:t>glomerular</a:t>
            </a:r>
            <a:r>
              <a:rPr lang="it-IT" dirty="0" smtClean="0"/>
              <a:t> </a:t>
            </a:r>
            <a:r>
              <a:rPr lang="it-IT" dirty="0" err="1" smtClean="0"/>
              <a:t>filtration</a:t>
            </a:r>
            <a:r>
              <a:rPr lang="it-IT" dirty="0" smtClean="0"/>
              <a:t> rate;</a:t>
            </a:r>
            <a:r>
              <a:rPr lang="it-IT" baseline="0" dirty="0" smtClean="0"/>
              <a:t> </a:t>
            </a:r>
            <a:r>
              <a:rPr lang="it-IT" dirty="0" smtClean="0"/>
              <a:t>SCT: </a:t>
            </a:r>
            <a:r>
              <a:rPr lang="it-IT" dirty="0" err="1" smtClean="0"/>
              <a:t>stem</a:t>
            </a:r>
            <a:r>
              <a:rPr lang="it-IT" baseline="0" dirty="0" smtClean="0"/>
              <a:t> </a:t>
            </a:r>
            <a:r>
              <a:rPr lang="it-IT" baseline="0" dirty="0" err="1" smtClean="0"/>
              <a:t>cell</a:t>
            </a:r>
            <a:r>
              <a:rPr lang="it-IT" baseline="0" dirty="0" smtClean="0"/>
              <a:t> </a:t>
            </a:r>
            <a:r>
              <a:rPr lang="it-IT" baseline="0" dirty="0" err="1" smtClean="0"/>
              <a:t>transplantation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4142A-BCA7-F647-8F33-D522194E5923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06871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4142A-BCA7-F647-8F33-D522194E5923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623810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PD:</a:t>
            </a:r>
            <a:r>
              <a:rPr lang="en-US" dirty="0" smtClean="0"/>
              <a:t> </a:t>
            </a:r>
            <a:r>
              <a:rPr lang="en-US" smtClean="0"/>
              <a:t>progressive disease</a:t>
            </a:r>
            <a:r>
              <a:rPr lang="en-US" dirty="0" smtClean="0"/>
              <a:t>;</a:t>
            </a:r>
            <a:r>
              <a:rPr lang="en-US" baseline="0" dirty="0" smtClean="0"/>
              <a:t> </a:t>
            </a:r>
            <a:r>
              <a:rPr lang="en-US" dirty="0" smtClean="0"/>
              <a:t>HGBCL: high</a:t>
            </a:r>
            <a:r>
              <a:rPr lang="en-US" baseline="0" dirty="0" smtClean="0"/>
              <a:t> grade B-cell lymphoma; </a:t>
            </a:r>
            <a:r>
              <a:rPr lang="en-US" dirty="0" smtClean="0"/>
              <a:t>PR: partial</a:t>
            </a:r>
            <a:r>
              <a:rPr lang="en-US" dirty="0" smtClean="0"/>
              <a:t> response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4142A-BCA7-F647-8F33-D522194E5923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1299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09FF1079-5934-BD47-B5B8-EE89A969FCD7}"/>
              </a:ext>
            </a:extLst>
          </p:cNvPr>
          <p:cNvSpPr/>
          <p:nvPr userDrawn="1"/>
        </p:nvSpPr>
        <p:spPr>
          <a:xfrm>
            <a:off x="1" y="0"/>
            <a:ext cx="1642414" cy="843280"/>
          </a:xfrm>
          <a:prstGeom prst="rect">
            <a:avLst/>
          </a:prstGeom>
          <a:solidFill>
            <a:srgbClr val="22222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3" name="Connettore 1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F55F4E2B-0B0A-144D-8920-3F2D45299449}"/>
              </a:ext>
            </a:extLst>
          </p:cNvPr>
          <p:cNvCxnSpPr>
            <a:cxnSpLocks/>
          </p:cNvCxnSpPr>
          <p:nvPr userDrawn="1"/>
        </p:nvCxnSpPr>
        <p:spPr>
          <a:xfrm>
            <a:off x="-4665" y="850270"/>
            <a:ext cx="12196665" cy="0"/>
          </a:xfrm>
          <a:prstGeom prst="line">
            <a:avLst/>
          </a:prstGeom>
          <a:ln w="38100">
            <a:solidFill>
              <a:srgbClr val="F38D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magine 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5CBD3C5C-7BA6-4240-820A-B4ED4A8CF4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1057" y="256940"/>
            <a:ext cx="1340300" cy="276570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316CC583-1309-0A4C-BBCE-A823C7E7CE54}"/>
              </a:ext>
            </a:extLst>
          </p:cNvPr>
          <p:cNvSpPr/>
          <p:nvPr userDrawn="1"/>
        </p:nvSpPr>
        <p:spPr>
          <a:xfrm>
            <a:off x="1649399" y="0"/>
            <a:ext cx="10542600" cy="843280"/>
          </a:xfrm>
          <a:prstGeom prst="rect">
            <a:avLst/>
          </a:prstGeom>
          <a:solidFill>
            <a:srgbClr val="2363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Titolo 6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B096AE74-7D96-9A40-A324-5F09EC52E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9399" y="0"/>
            <a:ext cx="10515600" cy="843280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39409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AE8002AB-53A8-C840-A2E3-227B8BDE7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2FE95E3B-643A-7E48-B716-B1F79B6C01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050B1E80-6637-4C43-98B1-9739EACB6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A8DB4-6D24-434D-AF47-D4DB3C8E07A4}" type="datetimeFigureOut">
              <a:rPr lang="it-IT" smtClean="0"/>
              <a:pPr/>
              <a:t>7-04-2020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810FADA3-3F06-5A40-A653-B0AADFC0E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F3E7ABB0-EF58-4E44-8D87-A9FABCE58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84C69-8A3A-B14D-AAFD-3D3A7F5DDD56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8208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8FB39F9F-32D4-E24A-9C28-9BDF2367F9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4C445E0F-D326-404B-8376-4C40B18DEA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243FA9C2-8BB2-3446-8F30-D292F407D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A8DB4-6D24-434D-AF47-D4DB3C8E07A4}" type="datetimeFigureOut">
              <a:rPr lang="it-IT" smtClean="0"/>
              <a:pPr/>
              <a:t>7-04-2020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35E48187-9F18-D74C-99D4-D13F87C47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DE5C0DF7-4041-B247-80B8-443E82ADE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84C69-8A3A-B14D-AAFD-3D3A7F5DDD56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02738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7BE5029D-CABA-BD46-892C-C0C829C11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366C2A27-F5FC-144B-8C0B-4B6BD76DF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8F95C15D-582D-0C48-BDEB-88B40173F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A8DB4-6D24-434D-AF47-D4DB3C8E07A4}" type="datetimeFigureOut">
              <a:rPr lang="it-IT" smtClean="0"/>
              <a:pPr/>
              <a:t>7-04-2020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70CFEB6C-CA64-E546-90FE-BB7844E73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E95A588F-F051-3748-8BAD-2890B4F55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84C69-8A3A-B14D-AAFD-3D3A7F5DDD56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48987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D4EB83F1-444F-4748-BF18-66B041B19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7920CE8F-5410-9F43-B035-670F247A0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9B1D638D-BF98-0749-9F84-7102BD6E9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A8DB4-6D24-434D-AF47-D4DB3C8E07A4}" type="datetimeFigureOut">
              <a:rPr lang="it-IT" smtClean="0"/>
              <a:pPr/>
              <a:t>7-04-2020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A88BA2A6-1BA3-B247-999C-1E72B763A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01D2266C-EA73-A143-9639-9FB8E5CFE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84C69-8A3A-B14D-AAFD-3D3A7F5DDD56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55783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0B93EB2B-18E0-DD46-856C-CA4FD80D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9CB901CD-AFE9-F94E-B585-B07B3BABC4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723518B3-7C7E-FF40-AF3F-A088A9ABA1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D1FFB6FF-7390-0D42-B97A-C196643E5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A8DB4-6D24-434D-AF47-D4DB3C8E07A4}" type="datetimeFigureOut">
              <a:rPr lang="it-IT" smtClean="0"/>
              <a:pPr/>
              <a:t>7-04-2020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524C7FD2-55EA-B542-BEC0-93A08CC75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488B0339-387B-BD47-AEDB-1C900CED8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84C69-8A3A-B14D-AAFD-3D3A7F5DDD56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26490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1C2148E5-200B-3542-8D6A-D8E647B03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FCECC428-F9E9-6147-A80D-F0AF645E4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75F2C165-644E-E847-8FAE-476B09DD87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CA32B168-E035-4B49-85DA-D13186424F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A5332936-4637-5549-BB8A-45CA74E2F7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34116D2B-C910-0A4D-981A-65B3DA997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A8DB4-6D24-434D-AF47-D4DB3C8E07A4}" type="datetimeFigureOut">
              <a:rPr lang="it-IT" smtClean="0"/>
              <a:pPr/>
              <a:t>7-04-2020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CB8BE182-DA04-5845-B614-087556D06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C8B65672-6040-714E-9B1F-8B47E630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84C69-8A3A-B14D-AAFD-3D3A7F5DDD56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22289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E4535D20-5B33-5B48-9632-E19473A7C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889C7990-E9F3-224A-B74C-C21B133F3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A8DB4-6D24-434D-AF47-D4DB3C8E07A4}" type="datetimeFigureOut">
              <a:rPr lang="it-IT" smtClean="0"/>
              <a:pPr/>
              <a:t>7-04-2020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EED57C3F-3009-3D4D-B231-E09790523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DBDD1331-00B6-B545-9EB0-0D8EBCD72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84C69-8A3A-B14D-AAFD-3D3A7F5DDD56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18413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9575C9A1-7EBE-4C4E-A8B4-60C10EC0E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A8DB4-6D24-434D-AF47-D4DB3C8E07A4}" type="datetimeFigureOut">
              <a:rPr lang="it-IT" smtClean="0"/>
              <a:pPr/>
              <a:t>7-04-2020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C84D6C35-4D10-574B-9D41-C359E3730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172C6106-ACA1-C449-BAA2-4976C59E4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84C69-8A3A-B14D-AAFD-3D3A7F5DDD56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26537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8C082D8A-3C5B-E047-A999-306180BB9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6202ABEC-3536-F84E-91EB-7D3745BF8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2E60BF6C-B860-C949-ADC6-59A2FA26E3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C0BA15C7-990B-8A4D-9809-3473C75A7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A8DB4-6D24-434D-AF47-D4DB3C8E07A4}" type="datetimeFigureOut">
              <a:rPr lang="it-IT" smtClean="0"/>
              <a:pPr/>
              <a:t>7-04-2020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8994B6FF-D622-3C4E-8E2F-70223B82D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9FE53DD7-F3BC-0E47-A160-8B0A1689A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84C69-8A3A-B14D-AAFD-3D3A7F5DDD56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35930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FD420346-B4D6-E340-BBD3-063DB0EBF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C2C06AF1-19B4-684D-BD0D-01672BB9E2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0800C63B-1CF6-2D45-B5B4-139C9728F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506E7B80-70D7-FA43-9C1B-1F59F3D8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A8DB4-6D24-434D-AF47-D4DB3C8E07A4}" type="datetimeFigureOut">
              <a:rPr lang="it-IT" smtClean="0"/>
              <a:pPr/>
              <a:t>7-04-2020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B31A1BF8-6861-6F4A-8018-ABCA01113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FB77765F-0422-174D-886B-979280EC7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84C69-8A3A-B14D-AAFD-3D3A7F5DDD56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83439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E4DCDEBB-B73B-424C-8CB0-AE0B07C75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AE22B8A0-C1B2-3740-BEF9-EEA59544DC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F928D692-5C6E-EE45-AFF6-BA9C6B833C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A4A8DB4-6D24-434D-AF47-D4DB3C8E07A4}" type="datetimeFigureOut">
              <a:rPr lang="it-IT" smtClean="0"/>
              <a:pPr/>
              <a:t>7-04-2020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F968D769-7756-8C4F-88E5-DD8B9BF5DA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65DD3FA7-FCA2-664C-90D7-9BFFD932C8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984C69-8A3A-B14D-AAFD-3D3A7F5DDD56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43435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1.tif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95DFE515-716E-2345-B792-20BCF7BB451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363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6" name="Immagine 5" descr="Immagine che contiene pianta, tavolo, albero, fiore&#10;&#10;Descrizione generata automaticamente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BB669210-31F8-484E-99B1-162369A008E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780" r="22139" b="2987"/>
          <a:stretch/>
        </p:blipFill>
        <p:spPr>
          <a:xfrm>
            <a:off x="673105" y="2132833"/>
            <a:ext cx="6262750" cy="6058223"/>
          </a:xfrm>
          <a:prstGeom prst="ellipse">
            <a:avLst/>
          </a:prstGeom>
          <a:ln w="12700">
            <a:solidFill>
              <a:schemeClr val="bg1"/>
            </a:solidFill>
          </a:ln>
        </p:spPr>
      </p:pic>
      <p:sp>
        <p:nvSpPr>
          <p:cNvPr id="22" name="Ovale 2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9F9BED91-7711-3545-ADCA-A57F5D2352F6}"/>
              </a:ext>
            </a:extLst>
          </p:cNvPr>
          <p:cNvSpPr/>
          <p:nvPr/>
        </p:nvSpPr>
        <p:spPr>
          <a:xfrm>
            <a:off x="2272782" y="908474"/>
            <a:ext cx="2330031" cy="2330031"/>
          </a:xfrm>
          <a:prstGeom prst="ellipse">
            <a:avLst/>
          </a:prstGeom>
          <a:solidFill>
            <a:schemeClr val="bg1">
              <a:alpha val="71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 descr="Immagine che contiene fiore, frutta, albero&#10;&#10;Descrizione generata automaticamente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AE4EB5AA-09A8-3841-ABEB-7D4D2D1E758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8540" t="2906" r="10948" b="2020"/>
          <a:stretch/>
        </p:blipFill>
        <p:spPr>
          <a:xfrm>
            <a:off x="5936012" y="-744725"/>
            <a:ext cx="5118913" cy="5061453"/>
          </a:xfrm>
          <a:prstGeom prst="ellipse">
            <a:avLst/>
          </a:prstGeom>
          <a:ln w="12700">
            <a:solidFill>
              <a:schemeClr val="bg1"/>
            </a:solidFill>
          </a:ln>
        </p:spPr>
      </p:pic>
      <p:sp>
        <p:nvSpPr>
          <p:cNvPr id="8" name="Rettangolo 7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318914F0-420E-B941-8C7B-91112B4BC026}"/>
              </a:ext>
            </a:extLst>
          </p:cNvPr>
          <p:cNvSpPr/>
          <p:nvPr/>
        </p:nvSpPr>
        <p:spPr>
          <a:xfrm>
            <a:off x="3555263" y="399884"/>
            <a:ext cx="4607170" cy="605822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31800" dist="38100" dir="2700000" sx="101000" sy="101000" algn="tl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8D58A5A6-72CD-9C44-B7BF-EB15C8002B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31247" y="1349348"/>
            <a:ext cx="2655202" cy="547899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AC231072-059F-8B43-937E-2AB74844E45C}"/>
              </a:ext>
            </a:extLst>
          </p:cNvPr>
          <p:cNvSpPr txBox="1"/>
          <p:nvPr/>
        </p:nvSpPr>
        <p:spPr>
          <a:xfrm>
            <a:off x="4053697" y="2949800"/>
            <a:ext cx="3610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GB" sz="2000" b="1" dirty="0">
                <a:solidFill>
                  <a:srgbClr val="F38D0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CAR-T CELLS IN DLBCL</a:t>
            </a:r>
            <a:endParaRPr lang="en-US" altLang="it-IT" sz="2000" b="1" dirty="0">
              <a:solidFill>
                <a:srgbClr val="F38D0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Connettore 1 1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8F481A84-5691-D242-9B27-2511C3755FFA}"/>
              </a:ext>
            </a:extLst>
          </p:cNvPr>
          <p:cNvCxnSpPr/>
          <p:nvPr/>
        </p:nvCxnSpPr>
        <p:spPr>
          <a:xfrm>
            <a:off x="4053697" y="2823672"/>
            <a:ext cx="3610303" cy="0"/>
          </a:xfrm>
          <a:prstGeom prst="line">
            <a:avLst/>
          </a:prstGeom>
          <a:ln>
            <a:solidFill>
              <a:srgbClr val="2363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DCD79891-48F4-9D4D-A499-0C9665811E2D}"/>
              </a:ext>
            </a:extLst>
          </p:cNvPr>
          <p:cNvCxnSpPr/>
          <p:nvPr/>
        </p:nvCxnSpPr>
        <p:spPr>
          <a:xfrm>
            <a:off x="4053697" y="3372729"/>
            <a:ext cx="3610303" cy="0"/>
          </a:xfrm>
          <a:prstGeom prst="line">
            <a:avLst/>
          </a:prstGeom>
          <a:ln>
            <a:solidFill>
              <a:srgbClr val="2363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ttangolo 15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1F0C54B3-0B42-044B-96EE-E7213F9F484C}"/>
              </a:ext>
            </a:extLst>
          </p:cNvPr>
          <p:cNvSpPr/>
          <p:nvPr/>
        </p:nvSpPr>
        <p:spPr>
          <a:xfrm>
            <a:off x="3555263" y="4292097"/>
            <a:ext cx="4607170" cy="1123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defRPr/>
            </a:pP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Armando Santoro, Stefania </a:t>
            </a:r>
            <a:r>
              <a:rPr lang="en-GB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Bramanti</a:t>
            </a:r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  <a:defRPr/>
            </a:pP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Ematologia e Oncologia Medica</a:t>
            </a:r>
            <a:b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200" dirty="0" err="1">
                <a:latin typeface="Arial" panose="020B0604020202020204" pitchFamily="34" charset="0"/>
                <a:cs typeface="Arial" panose="020B0604020202020204" pitchFamily="34" charset="0"/>
              </a:rPr>
              <a:t>Humanitas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dirty="0" err="1">
                <a:latin typeface="Arial" panose="020B0604020202020204" pitchFamily="34" charset="0"/>
                <a:cs typeface="Arial" panose="020B0604020202020204" pitchFamily="34" charset="0"/>
              </a:rPr>
              <a:t>Cancer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 Center</a:t>
            </a:r>
            <a:b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200" dirty="0" err="1">
                <a:latin typeface="Arial" panose="020B0604020202020204" pitchFamily="34" charset="0"/>
                <a:cs typeface="Arial" panose="020B0604020202020204" pitchFamily="34" charset="0"/>
              </a:rPr>
              <a:t>Humanitas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200" dirty="0" err="1">
                <a:latin typeface="Arial" panose="020B0604020202020204" pitchFamily="34" charset="0"/>
                <a:cs typeface="Arial" panose="020B0604020202020204" pitchFamily="34" charset="0"/>
              </a:rPr>
              <a:t>Clinical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it-IT" sz="1200" dirty="0" err="1"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 Hospital IRCCS</a:t>
            </a:r>
            <a:b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Rozzano (MI)</a:t>
            </a:r>
            <a:endParaRPr lang="it-IT" altLang="it-IT" sz="12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e 19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D9B4B8A7-0030-7C4F-8577-F9ECA11C3EFD}"/>
              </a:ext>
            </a:extLst>
          </p:cNvPr>
          <p:cNvSpPr/>
          <p:nvPr/>
        </p:nvSpPr>
        <p:spPr>
          <a:xfrm>
            <a:off x="7484971" y="3230085"/>
            <a:ext cx="2144051" cy="2144051"/>
          </a:xfrm>
          <a:prstGeom prst="ellipse">
            <a:avLst/>
          </a:prstGeom>
          <a:solidFill>
            <a:schemeClr val="bg1">
              <a:alpha val="71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1705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6FFA6248-29B5-714D-AFA7-8286263FC91B}"/>
              </a:ext>
            </a:extLst>
          </p:cNvPr>
          <p:cNvSpPr txBox="1"/>
          <p:nvPr/>
        </p:nvSpPr>
        <p:spPr>
          <a:xfrm>
            <a:off x="6241795" y="6589796"/>
            <a:ext cx="59134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</a:t>
            </a:r>
            <a:r>
              <a:rPr lang="it-IT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da </a:t>
            </a:r>
            <a:r>
              <a:rPr lang="it-IT" sz="1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Crump</a:t>
            </a:r>
            <a:r>
              <a:rPr lang="it-IT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M, </a:t>
            </a:r>
            <a:r>
              <a:rPr lang="it-IT" sz="1100" i="1" dirty="0">
                <a:latin typeface="Arial" panose="020B0604020202020204" pitchFamily="34" charset="0"/>
                <a:cs typeface="Arial" panose="020B0604020202020204" pitchFamily="34" charset="0"/>
              </a:rPr>
              <a:t>et al. </a:t>
            </a:r>
            <a:r>
              <a:rPr lang="it-IT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Blood 2017; 130: 1800-1808 </a:t>
            </a:r>
            <a:endParaRPr lang="it-IT" sz="11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C411512E-1168-A243-B9DF-8A2E66BEB40B}"/>
              </a:ext>
            </a:extLst>
          </p:cNvPr>
          <p:cNvSpPr txBox="1"/>
          <p:nvPr/>
        </p:nvSpPr>
        <p:spPr>
          <a:xfrm>
            <a:off x="548640" y="1953785"/>
            <a:ext cx="11071274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600"/>
              </a:spcBef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Retrospective study that analyzed response rate and survival outcome of salvage chemotherapy in R/R DLBCL patients</a:t>
            </a:r>
          </a:p>
          <a:p>
            <a:pPr>
              <a:spcBef>
                <a:spcPts val="3600"/>
              </a:spcBef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636 patients with relapsed refractory DLBCL defined as:</a:t>
            </a:r>
          </a:p>
          <a:p>
            <a:pPr marL="0" lvl="1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 response to 4 cycles of initial chemotherapy or 2 cycles of salvage chemotherapy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>
              <a:spcBef>
                <a:spcPts val="1200"/>
              </a:spcBef>
            </a:pP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endParaRPr 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relapse within 12 months after autologous stem cell transplant (auto-HCT).</a:t>
            </a:r>
          </a:p>
          <a:p>
            <a:pPr>
              <a:spcBef>
                <a:spcPts val="3600"/>
              </a:spcBef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ORR 26%; CR 7%; median OS 6.3 months</a:t>
            </a:r>
          </a:p>
        </p:txBody>
      </p:sp>
      <p:cxnSp>
        <p:nvCxnSpPr>
          <p:cNvPr id="5" name="Connettore 1 4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0EBA2C8D-2E4C-9E43-B5E2-D7C588D92F02}"/>
              </a:ext>
            </a:extLst>
          </p:cNvPr>
          <p:cNvCxnSpPr/>
          <p:nvPr/>
        </p:nvCxnSpPr>
        <p:spPr>
          <a:xfrm>
            <a:off x="618978" y="2797847"/>
            <a:ext cx="10846190" cy="0"/>
          </a:xfrm>
          <a:prstGeom prst="line">
            <a:avLst/>
          </a:prstGeom>
          <a:ln w="12700">
            <a:solidFill>
              <a:srgbClr val="F38D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6FCD171E-3D53-5B4F-A1D5-10ACC977995C}"/>
              </a:ext>
            </a:extLst>
          </p:cNvPr>
          <p:cNvCxnSpPr/>
          <p:nvPr/>
        </p:nvCxnSpPr>
        <p:spPr>
          <a:xfrm>
            <a:off x="618978" y="1813108"/>
            <a:ext cx="10846190" cy="0"/>
          </a:xfrm>
          <a:prstGeom prst="line">
            <a:avLst/>
          </a:prstGeom>
          <a:ln w="12700">
            <a:solidFill>
              <a:srgbClr val="F38D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4DF5720B-69F4-6A4A-BB8C-2EBBFBA96BAD}"/>
              </a:ext>
            </a:extLst>
          </p:cNvPr>
          <p:cNvCxnSpPr/>
          <p:nvPr/>
        </p:nvCxnSpPr>
        <p:spPr>
          <a:xfrm>
            <a:off x="618978" y="4934397"/>
            <a:ext cx="10846190" cy="0"/>
          </a:xfrm>
          <a:prstGeom prst="line">
            <a:avLst/>
          </a:prstGeom>
          <a:ln w="12700">
            <a:solidFill>
              <a:srgbClr val="F38D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580BC7BD-B91B-D24E-BEF8-F38D9B214829}"/>
              </a:ext>
            </a:extLst>
          </p:cNvPr>
          <p:cNvCxnSpPr/>
          <p:nvPr/>
        </p:nvCxnSpPr>
        <p:spPr>
          <a:xfrm>
            <a:off x="618978" y="5632923"/>
            <a:ext cx="10846190" cy="0"/>
          </a:xfrm>
          <a:prstGeom prst="line">
            <a:avLst/>
          </a:prstGeom>
          <a:ln w="12700">
            <a:solidFill>
              <a:srgbClr val="F38D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olo 6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943FFED1-8E6B-1141-B42A-C0947F010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SCHOLAR-1 study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8527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6FFA6248-29B5-714D-AFA7-8286263FC91B}"/>
              </a:ext>
            </a:extLst>
          </p:cNvPr>
          <p:cNvSpPr txBox="1"/>
          <p:nvPr/>
        </p:nvSpPr>
        <p:spPr>
          <a:xfrm>
            <a:off x="6241795" y="6589796"/>
            <a:ext cx="59134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</a:t>
            </a:r>
            <a:r>
              <a:rPr lang="it-IT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da </a:t>
            </a:r>
            <a:r>
              <a:rPr lang="it-IT" sz="1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Schuster</a:t>
            </a:r>
            <a:r>
              <a:rPr lang="it-IT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SJ, et al. </a:t>
            </a:r>
            <a:r>
              <a:rPr lang="it-IT" sz="1100" i="1" dirty="0">
                <a:latin typeface="Arial" panose="020B0604020202020204" pitchFamily="34" charset="0"/>
                <a:cs typeface="Arial" panose="020B0604020202020204" pitchFamily="34" charset="0"/>
              </a:rPr>
              <a:t>NEJM </a:t>
            </a:r>
            <a:r>
              <a:rPr lang="it-IT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2019; 380: 45-56</a:t>
            </a:r>
            <a:endParaRPr lang="it-IT" sz="11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C411512E-1168-A243-B9DF-8A2E66BEB40B}"/>
              </a:ext>
            </a:extLst>
          </p:cNvPr>
          <p:cNvSpPr txBox="1"/>
          <p:nvPr/>
        </p:nvSpPr>
        <p:spPr>
          <a:xfrm>
            <a:off x="548640" y="1320737"/>
            <a:ext cx="110712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236364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CD19 specific, 41BB containing CAR-T, bulk CD3 cells using a lentiviral vector</a:t>
            </a:r>
          </a:p>
          <a:p>
            <a:pPr marL="342900" indent="-342900">
              <a:spcBef>
                <a:spcPts val="600"/>
              </a:spcBef>
              <a:buClr>
                <a:srgbClr val="236364"/>
              </a:buClr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N=93 infused: ORR=52%, CR=40%</a:t>
            </a:r>
          </a:p>
          <a:p>
            <a:pPr marL="342900" indent="-342900">
              <a:spcBef>
                <a:spcPts val="600"/>
              </a:spcBef>
              <a:buClr>
                <a:srgbClr val="236364"/>
              </a:buClr>
              <a:buFont typeface="Arial" panose="020B0604020202020204" pitchFamily="34" charset="0"/>
              <a:buChar char="•"/>
            </a:pPr>
            <a:r>
              <a:rPr lang="sv-SE" dirty="0" err="1">
                <a:latin typeface="Arial" panose="020B0604020202020204" pitchFamily="34" charset="0"/>
                <a:cs typeface="Arial" panose="020B0604020202020204" pitchFamily="34" charset="0"/>
              </a:rPr>
              <a:t>Grade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 3/4 CRS = 22% * U Penn </a:t>
            </a:r>
            <a:r>
              <a:rPr lang="sv-SE" dirty="0" err="1">
                <a:latin typeface="Arial" panose="020B0604020202020204" pitchFamily="34" charset="0"/>
                <a:cs typeface="Arial" panose="020B0604020202020204" pitchFamily="34" charset="0"/>
              </a:rPr>
              <a:t>grading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sv-SE" dirty="0" err="1">
                <a:latin typeface="Arial" panose="020B0604020202020204" pitchFamily="34" charset="0"/>
                <a:cs typeface="Arial" panose="020B0604020202020204" pitchFamily="34" charset="0"/>
              </a:rPr>
              <a:t>Grade</a:t>
            </a:r>
            <a:r>
              <a:rPr lang="sv-SE" dirty="0">
                <a:latin typeface="Arial" panose="020B0604020202020204" pitchFamily="34" charset="0"/>
                <a:cs typeface="Arial" panose="020B0604020202020204" pitchFamily="34" charset="0"/>
              </a:rPr>
              <a:t> 3/4 NT = 12%</a:t>
            </a:r>
          </a:p>
        </p:txBody>
      </p:sp>
      <p:cxnSp>
        <p:nvCxnSpPr>
          <p:cNvPr id="5" name="Connettore 1 4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0EBA2C8D-2E4C-9E43-B5E2-D7C588D92F02}"/>
              </a:ext>
            </a:extLst>
          </p:cNvPr>
          <p:cNvCxnSpPr/>
          <p:nvPr/>
        </p:nvCxnSpPr>
        <p:spPr>
          <a:xfrm>
            <a:off x="618978" y="2460219"/>
            <a:ext cx="10846190" cy="0"/>
          </a:xfrm>
          <a:prstGeom prst="line">
            <a:avLst/>
          </a:prstGeom>
          <a:ln w="12700">
            <a:solidFill>
              <a:srgbClr val="F38D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6FCD171E-3D53-5B4F-A1D5-10ACC977995C}"/>
              </a:ext>
            </a:extLst>
          </p:cNvPr>
          <p:cNvCxnSpPr/>
          <p:nvPr/>
        </p:nvCxnSpPr>
        <p:spPr>
          <a:xfrm>
            <a:off x="618978" y="1236332"/>
            <a:ext cx="10846190" cy="0"/>
          </a:xfrm>
          <a:prstGeom prst="line">
            <a:avLst/>
          </a:prstGeom>
          <a:ln w="12700">
            <a:solidFill>
              <a:srgbClr val="F38D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olo 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DF93FA6A-3967-144C-A90E-05345FC65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JULIET </a:t>
            </a:r>
            <a:r>
              <a:rPr lang="en-GB" dirty="0"/>
              <a:t>trial: </a:t>
            </a:r>
            <a:r>
              <a:rPr lang="en-GB" dirty="0" err="1"/>
              <a:t>Tisagenlecleucel</a:t>
            </a:r>
            <a:endParaRPr lang="it-IT" dirty="0"/>
          </a:p>
        </p:txBody>
      </p:sp>
      <p:pic>
        <p:nvPicPr>
          <p:cNvPr id="8" name="Immagine 7" descr="Immagine che contiene orologio, metro&#10;&#10;Descrizione generata automaticamente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0424C6FD-3519-1545-973C-AA2C7EE450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295" y="3071335"/>
            <a:ext cx="4987559" cy="3539295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36265ACA-7D75-884D-ABE2-10065059C7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2355" y="3048257"/>
            <a:ext cx="4987559" cy="3539295"/>
          </a:xfrm>
          <a:prstGeom prst="rect">
            <a:avLst/>
          </a:prstGeom>
        </p:spPr>
      </p:pic>
      <p:sp>
        <p:nvSpPr>
          <p:cNvPr id="21" name="Rettangolo con angoli arrotondati 20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47A8A680-7DC3-E347-BDC8-4301920FF990}"/>
              </a:ext>
            </a:extLst>
          </p:cNvPr>
          <p:cNvSpPr/>
          <p:nvPr/>
        </p:nvSpPr>
        <p:spPr>
          <a:xfrm>
            <a:off x="618978" y="2636261"/>
            <a:ext cx="5096021" cy="478301"/>
          </a:xfrm>
          <a:prstGeom prst="roundRect">
            <a:avLst>
              <a:gd name="adj" fmla="val 38289"/>
            </a:avLst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2363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PFS</a:t>
            </a:r>
          </a:p>
        </p:txBody>
      </p:sp>
      <p:sp>
        <p:nvSpPr>
          <p:cNvPr id="22" name="Rettangolo con angoli arrotondati 2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9B107110-BFE7-CA4B-9991-3170D5E4AEEE}"/>
              </a:ext>
            </a:extLst>
          </p:cNvPr>
          <p:cNvSpPr/>
          <p:nvPr/>
        </p:nvSpPr>
        <p:spPr>
          <a:xfrm>
            <a:off x="6369147" y="2636261"/>
            <a:ext cx="5096021" cy="478301"/>
          </a:xfrm>
          <a:prstGeom prst="roundRect">
            <a:avLst>
              <a:gd name="adj" fmla="val 38289"/>
            </a:avLst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2363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PFS AMONG PATIENTS WITH A RESPONSE</a:t>
            </a: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68835EE3-15D0-CA4B-A15F-BBA4687E0CD1}"/>
              </a:ext>
            </a:extLst>
          </p:cNvPr>
          <p:cNvSpPr txBox="1"/>
          <p:nvPr/>
        </p:nvSpPr>
        <p:spPr>
          <a:xfrm rot="16200000">
            <a:off x="-611200" y="4649252"/>
            <a:ext cx="296470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Probability</a:t>
            </a:r>
            <a:r>
              <a:rPr lang="it-IT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it-IT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Remaining</a:t>
            </a:r>
            <a:r>
              <a:rPr lang="it-IT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Progression</a:t>
            </a:r>
            <a:r>
              <a:rPr lang="it-IT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-free</a:t>
            </a: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325FE5F4-0024-9941-96A3-FB0223374BBC}"/>
              </a:ext>
            </a:extLst>
          </p:cNvPr>
          <p:cNvSpPr txBox="1"/>
          <p:nvPr/>
        </p:nvSpPr>
        <p:spPr>
          <a:xfrm>
            <a:off x="1752608" y="6333797"/>
            <a:ext cx="296470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Months</a:t>
            </a:r>
            <a:r>
              <a:rPr lang="it-IT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since</a:t>
            </a:r>
            <a:r>
              <a:rPr lang="it-IT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infusion</a:t>
            </a:r>
            <a:endParaRPr lang="it-IT" sz="1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B5D44E0E-6DFD-7B42-8B82-B5C815FB64D3}"/>
              </a:ext>
            </a:extLst>
          </p:cNvPr>
          <p:cNvSpPr txBox="1"/>
          <p:nvPr/>
        </p:nvSpPr>
        <p:spPr>
          <a:xfrm>
            <a:off x="1437724" y="5671825"/>
            <a:ext cx="29647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Patients</a:t>
            </a:r>
            <a:r>
              <a:rPr lang="it-IT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with complete </a:t>
            </a:r>
            <a:r>
              <a:rPr lang="it-IT" sz="11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response</a:t>
            </a:r>
            <a:endParaRPr lang="it-IT" sz="11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1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it-IT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patients</a:t>
            </a:r>
            <a:endParaRPr lang="it-IT" sz="11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Connettore 1 27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11B227BF-E23B-DE41-88B8-8DFADED5FC7E}"/>
              </a:ext>
            </a:extLst>
          </p:cNvPr>
          <p:cNvCxnSpPr>
            <a:cxnSpLocks/>
          </p:cNvCxnSpPr>
          <p:nvPr/>
        </p:nvCxnSpPr>
        <p:spPr>
          <a:xfrm>
            <a:off x="1332387" y="5804647"/>
            <a:ext cx="159124" cy="0"/>
          </a:xfrm>
          <a:prstGeom prst="line">
            <a:avLst/>
          </a:prstGeom>
          <a:ln w="47625">
            <a:solidFill>
              <a:srgbClr val="2363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1 29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90E26C3D-368F-4B44-B20B-6536DAAC98A9}"/>
              </a:ext>
            </a:extLst>
          </p:cNvPr>
          <p:cNvCxnSpPr>
            <a:cxnSpLocks/>
          </p:cNvCxnSpPr>
          <p:nvPr/>
        </p:nvCxnSpPr>
        <p:spPr>
          <a:xfrm>
            <a:off x="1332387" y="5972736"/>
            <a:ext cx="159124" cy="0"/>
          </a:xfrm>
          <a:prstGeom prst="line">
            <a:avLst/>
          </a:prstGeom>
          <a:ln w="47625">
            <a:solidFill>
              <a:srgbClr val="F38D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0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595CC21A-F74A-8042-94BE-E682C8C7FDC5}"/>
              </a:ext>
            </a:extLst>
          </p:cNvPr>
          <p:cNvSpPr txBox="1"/>
          <p:nvPr/>
        </p:nvSpPr>
        <p:spPr>
          <a:xfrm rot="16200000">
            <a:off x="5196747" y="4649252"/>
            <a:ext cx="296470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Probability</a:t>
            </a:r>
            <a:r>
              <a:rPr lang="it-IT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it-IT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Remaining</a:t>
            </a:r>
            <a:r>
              <a:rPr lang="it-IT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Progression</a:t>
            </a:r>
            <a:r>
              <a:rPr lang="it-IT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-free</a:t>
            </a: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FCA87EA2-9FE4-D34F-B3E9-27C17AA5B19E}"/>
              </a:ext>
            </a:extLst>
          </p:cNvPr>
          <p:cNvSpPr txBox="1"/>
          <p:nvPr/>
        </p:nvSpPr>
        <p:spPr>
          <a:xfrm>
            <a:off x="7560555" y="6323749"/>
            <a:ext cx="296470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Months</a:t>
            </a:r>
            <a:r>
              <a:rPr lang="it-IT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since</a:t>
            </a:r>
            <a:r>
              <a:rPr lang="it-IT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infusion</a:t>
            </a:r>
            <a:endParaRPr lang="it-IT" sz="1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4E6DE43B-DCA0-4640-997D-B23DB05B22E0}"/>
              </a:ext>
            </a:extLst>
          </p:cNvPr>
          <p:cNvSpPr txBox="1"/>
          <p:nvPr/>
        </p:nvSpPr>
        <p:spPr>
          <a:xfrm>
            <a:off x="7245671" y="5671825"/>
            <a:ext cx="38477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Patients</a:t>
            </a:r>
            <a:r>
              <a:rPr lang="it-IT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with complete </a:t>
            </a:r>
            <a:r>
              <a:rPr lang="it-IT" sz="11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response</a:t>
            </a:r>
            <a:r>
              <a:rPr lang="it-IT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it-IT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</a:t>
            </a:r>
            <a:r>
              <a:rPr lang="it-IT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</a:p>
          <a:p>
            <a:r>
              <a:rPr lang="it-IT" sz="11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Patients</a:t>
            </a:r>
            <a:r>
              <a:rPr lang="it-IT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with </a:t>
            </a:r>
            <a:r>
              <a:rPr lang="it-IT" sz="11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partial</a:t>
            </a:r>
            <a:r>
              <a:rPr lang="it-IT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response</a:t>
            </a:r>
            <a:r>
              <a:rPr lang="it-IT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it-IT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</a:t>
            </a:r>
            <a:r>
              <a:rPr lang="it-IT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</a:p>
        </p:txBody>
      </p:sp>
      <p:cxnSp>
        <p:nvCxnSpPr>
          <p:cNvPr id="34" name="Connettore 1 3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EFE84A51-66F8-A54D-B168-524428313D6C}"/>
              </a:ext>
            </a:extLst>
          </p:cNvPr>
          <p:cNvCxnSpPr>
            <a:cxnSpLocks/>
          </p:cNvCxnSpPr>
          <p:nvPr/>
        </p:nvCxnSpPr>
        <p:spPr>
          <a:xfrm>
            <a:off x="7140334" y="5804647"/>
            <a:ext cx="159124" cy="0"/>
          </a:xfrm>
          <a:prstGeom prst="line">
            <a:avLst/>
          </a:prstGeom>
          <a:ln w="47625">
            <a:solidFill>
              <a:srgbClr val="2363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1 34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0CF46C00-8451-E947-8F6D-12AC58692346}"/>
              </a:ext>
            </a:extLst>
          </p:cNvPr>
          <p:cNvCxnSpPr>
            <a:cxnSpLocks/>
          </p:cNvCxnSpPr>
          <p:nvPr/>
        </p:nvCxnSpPr>
        <p:spPr>
          <a:xfrm>
            <a:off x="7140334" y="5972736"/>
            <a:ext cx="159124" cy="0"/>
          </a:xfrm>
          <a:prstGeom prst="line">
            <a:avLst/>
          </a:prstGeom>
          <a:ln w="47625">
            <a:solidFill>
              <a:srgbClr val="F38D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9146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6FFA6248-29B5-714D-AFA7-8286263FC91B}"/>
              </a:ext>
            </a:extLst>
          </p:cNvPr>
          <p:cNvSpPr txBox="1"/>
          <p:nvPr/>
        </p:nvSpPr>
        <p:spPr>
          <a:xfrm>
            <a:off x="6241795" y="6589796"/>
            <a:ext cx="59134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</a:t>
            </a:r>
            <a:r>
              <a:rPr lang="it-IT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da Locke FL, et al. </a:t>
            </a:r>
            <a:r>
              <a:rPr lang="it-IT" sz="1100" i="1" dirty="0">
                <a:latin typeface="Arial" panose="020B0604020202020204" pitchFamily="34" charset="0"/>
                <a:cs typeface="Arial" panose="020B0604020202020204" pitchFamily="34" charset="0"/>
              </a:rPr>
              <a:t>Lancet </a:t>
            </a:r>
            <a:r>
              <a:rPr lang="it-IT" sz="1100" i="1" dirty="0" err="1">
                <a:latin typeface="Arial" panose="020B0604020202020204" pitchFamily="34" charset="0"/>
                <a:cs typeface="Arial" panose="020B0604020202020204" pitchFamily="34" charset="0"/>
              </a:rPr>
              <a:t>Oncol</a:t>
            </a:r>
            <a:r>
              <a:rPr lang="it-IT" sz="11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2019; 20: 31-42</a:t>
            </a:r>
            <a:endParaRPr lang="it-IT" sz="11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C411512E-1168-A243-B9DF-8A2E66BEB40B}"/>
              </a:ext>
            </a:extLst>
          </p:cNvPr>
          <p:cNvSpPr txBox="1"/>
          <p:nvPr/>
        </p:nvSpPr>
        <p:spPr>
          <a:xfrm>
            <a:off x="548640" y="1320737"/>
            <a:ext cx="110712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Clr>
                <a:srgbClr val="236364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CD19 specific, CD28 containing CAR-T, bulk CD3 cells using a retroviral vector</a:t>
            </a:r>
          </a:p>
          <a:p>
            <a:pPr marL="285750" indent="-285750">
              <a:spcBef>
                <a:spcPts val="600"/>
              </a:spcBef>
              <a:buClr>
                <a:srgbClr val="236364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111 patients with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relapsed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refractory DLBCL, transformed FL and PMBCL were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enrolled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buClr>
                <a:srgbClr val="236364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ORR 83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%,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 58%</a:t>
            </a:r>
          </a:p>
        </p:txBody>
      </p:sp>
      <p:cxnSp>
        <p:nvCxnSpPr>
          <p:cNvPr id="5" name="Connettore 1 4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0EBA2C8D-2E4C-9E43-B5E2-D7C588D92F02}"/>
              </a:ext>
            </a:extLst>
          </p:cNvPr>
          <p:cNvCxnSpPr/>
          <p:nvPr/>
        </p:nvCxnSpPr>
        <p:spPr>
          <a:xfrm>
            <a:off x="618978" y="2460219"/>
            <a:ext cx="10846190" cy="0"/>
          </a:xfrm>
          <a:prstGeom prst="line">
            <a:avLst/>
          </a:prstGeom>
          <a:ln w="12700">
            <a:solidFill>
              <a:srgbClr val="F38D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6FCD171E-3D53-5B4F-A1D5-10ACC977995C}"/>
              </a:ext>
            </a:extLst>
          </p:cNvPr>
          <p:cNvCxnSpPr/>
          <p:nvPr/>
        </p:nvCxnSpPr>
        <p:spPr>
          <a:xfrm>
            <a:off x="618978" y="1236332"/>
            <a:ext cx="10846190" cy="0"/>
          </a:xfrm>
          <a:prstGeom prst="line">
            <a:avLst/>
          </a:prstGeom>
          <a:ln w="12700">
            <a:solidFill>
              <a:srgbClr val="F38D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olo 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FB6E915E-79B6-DC4F-86E2-643C7B017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ZUMA-1 </a:t>
            </a:r>
            <a:r>
              <a:rPr lang="en-GB" dirty="0"/>
              <a:t>trial: </a:t>
            </a:r>
            <a:r>
              <a:rPr lang="en-GB" dirty="0" err="1"/>
              <a:t>Axicabtagene</a:t>
            </a:r>
            <a:r>
              <a:rPr lang="en-GB" dirty="0"/>
              <a:t> </a:t>
            </a:r>
            <a:endParaRPr lang="it-IT" dirty="0"/>
          </a:p>
        </p:txBody>
      </p:sp>
      <p:pic>
        <p:nvPicPr>
          <p:cNvPr id="7" name="Immagine 6" descr="Immagine che contiene metro&#10;&#10;Descrizione generata automaticamente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1DB38A27-A33B-DC44-BBF6-BD2D8CEC38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2058" y="2579634"/>
            <a:ext cx="9160030" cy="3696302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2E536903-5936-F147-BF5B-3B1335AB75AF}"/>
              </a:ext>
            </a:extLst>
          </p:cNvPr>
          <p:cNvSpPr txBox="1"/>
          <p:nvPr/>
        </p:nvSpPr>
        <p:spPr>
          <a:xfrm rot="16200000">
            <a:off x="40086" y="4219908"/>
            <a:ext cx="296470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Progression</a:t>
            </a:r>
            <a:r>
              <a:rPr lang="it-IT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-free </a:t>
            </a:r>
            <a:r>
              <a:rPr lang="it-IT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survival</a:t>
            </a:r>
            <a:r>
              <a:rPr lang="it-IT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(%)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F4938760-B46F-AC4E-B65F-714CEF51AAE5}"/>
              </a:ext>
            </a:extLst>
          </p:cNvPr>
          <p:cNvSpPr txBox="1"/>
          <p:nvPr/>
        </p:nvSpPr>
        <p:spPr>
          <a:xfrm>
            <a:off x="4678960" y="6035083"/>
            <a:ext cx="296470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(</a:t>
            </a:r>
            <a:r>
              <a:rPr lang="it-IT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months</a:t>
            </a:r>
            <a:r>
              <a:rPr lang="it-IT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5651477D-6848-D142-892C-01B5DCCB289D}"/>
              </a:ext>
            </a:extLst>
          </p:cNvPr>
          <p:cNvSpPr txBox="1"/>
          <p:nvPr/>
        </p:nvSpPr>
        <p:spPr>
          <a:xfrm>
            <a:off x="2108884" y="5177799"/>
            <a:ext cx="151720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</a:t>
            </a:r>
            <a:r>
              <a:rPr lang="it-IT" sz="11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response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1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Partial</a:t>
            </a:r>
            <a:r>
              <a:rPr lang="it-IT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response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1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Stable</a:t>
            </a:r>
            <a:r>
              <a:rPr lang="it-IT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disease</a:t>
            </a:r>
            <a:endParaRPr lang="it-IT" sz="11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Connettore 1 19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737A603E-F703-E341-BDF3-F01553C89602}"/>
              </a:ext>
            </a:extLst>
          </p:cNvPr>
          <p:cNvCxnSpPr>
            <a:cxnSpLocks/>
          </p:cNvCxnSpPr>
          <p:nvPr/>
        </p:nvCxnSpPr>
        <p:spPr>
          <a:xfrm>
            <a:off x="2003547" y="5310621"/>
            <a:ext cx="159124" cy="0"/>
          </a:xfrm>
          <a:prstGeom prst="line">
            <a:avLst/>
          </a:prstGeom>
          <a:ln w="47625">
            <a:solidFill>
              <a:srgbClr val="F38D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1 20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AAB8229D-066C-A042-962F-66A3864DD5B2}"/>
              </a:ext>
            </a:extLst>
          </p:cNvPr>
          <p:cNvCxnSpPr>
            <a:cxnSpLocks/>
          </p:cNvCxnSpPr>
          <p:nvPr/>
        </p:nvCxnSpPr>
        <p:spPr>
          <a:xfrm>
            <a:off x="2003547" y="5478710"/>
            <a:ext cx="159124" cy="0"/>
          </a:xfrm>
          <a:prstGeom prst="line">
            <a:avLst/>
          </a:prstGeom>
          <a:ln w="47625">
            <a:solidFill>
              <a:srgbClr val="B7B7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1 22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51B625E4-AEB0-994C-B9D8-962C18E4ED02}"/>
              </a:ext>
            </a:extLst>
          </p:cNvPr>
          <p:cNvCxnSpPr>
            <a:cxnSpLocks/>
          </p:cNvCxnSpPr>
          <p:nvPr/>
        </p:nvCxnSpPr>
        <p:spPr>
          <a:xfrm>
            <a:off x="2003547" y="5642612"/>
            <a:ext cx="159124" cy="0"/>
          </a:xfrm>
          <a:prstGeom prst="line">
            <a:avLst/>
          </a:prstGeom>
          <a:ln w="47625">
            <a:solidFill>
              <a:srgbClr val="2363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2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CF5D3F73-E493-4740-91B8-58FD1C000EC4}"/>
              </a:ext>
            </a:extLst>
          </p:cNvPr>
          <p:cNvSpPr txBox="1"/>
          <p:nvPr/>
        </p:nvSpPr>
        <p:spPr>
          <a:xfrm>
            <a:off x="3627133" y="5177799"/>
            <a:ext cx="151720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 (NE-NE)</a:t>
            </a:r>
          </a:p>
          <a:p>
            <a:r>
              <a:rPr lang="it-IT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NR (4.4 – NE)</a:t>
            </a:r>
          </a:p>
          <a:p>
            <a:r>
              <a:rPr lang="it-IT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7.3 (3.4 – NE)</a:t>
            </a: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E26E3F86-20EB-EC49-B9A6-119AB0FC976A}"/>
              </a:ext>
            </a:extLst>
          </p:cNvPr>
          <p:cNvSpPr txBox="1"/>
          <p:nvPr/>
        </p:nvSpPr>
        <p:spPr>
          <a:xfrm>
            <a:off x="1903359" y="4931899"/>
            <a:ext cx="31359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</a:t>
            </a:r>
            <a:r>
              <a:rPr lang="it-IT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PFS, </a:t>
            </a:r>
            <a:r>
              <a:rPr lang="it-IT" sz="11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months</a:t>
            </a:r>
            <a:r>
              <a:rPr lang="it-IT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(95% CI)</a:t>
            </a:r>
          </a:p>
        </p:txBody>
      </p:sp>
      <p:cxnSp>
        <p:nvCxnSpPr>
          <p:cNvPr id="9" name="Connettore 1 8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ADDB92F3-0F39-DD42-9561-F08337966308}"/>
              </a:ext>
            </a:extLst>
          </p:cNvPr>
          <p:cNvCxnSpPr/>
          <p:nvPr/>
        </p:nvCxnSpPr>
        <p:spPr>
          <a:xfrm>
            <a:off x="2003547" y="5195051"/>
            <a:ext cx="2675413" cy="0"/>
          </a:xfrm>
          <a:prstGeom prst="line">
            <a:avLst/>
          </a:prstGeom>
          <a:ln>
            <a:solidFill>
              <a:srgbClr val="2363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1183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6FFA6248-29B5-714D-AFA7-8286263FC91B}"/>
              </a:ext>
            </a:extLst>
          </p:cNvPr>
          <p:cNvSpPr txBox="1"/>
          <p:nvPr/>
        </p:nvSpPr>
        <p:spPr>
          <a:xfrm>
            <a:off x="6241795" y="6589796"/>
            <a:ext cx="59134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</a:t>
            </a:r>
            <a:r>
              <a:rPr lang="it-IT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da </a:t>
            </a:r>
            <a:r>
              <a:rPr lang="it-IT" sz="1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Nastoupil</a:t>
            </a:r>
            <a:r>
              <a:rPr lang="it-IT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i="1" dirty="0">
                <a:latin typeface="Arial" panose="020B0604020202020204" pitchFamily="34" charset="0"/>
                <a:cs typeface="Arial" panose="020B0604020202020204" pitchFamily="34" charset="0"/>
              </a:rPr>
              <a:t>LJ, et al. </a:t>
            </a:r>
            <a:r>
              <a:rPr lang="it-IT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Blood 2018; 132 (suppl_1): 91  </a:t>
            </a:r>
            <a:endParaRPr lang="it-IT" sz="11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olo 5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1993A297-E013-C04D-ABF2-41819BD3D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Real</a:t>
            </a:r>
            <a:r>
              <a:rPr lang="it-IT" dirty="0" err="1" smtClean="0"/>
              <a:t>-world</a:t>
            </a:r>
            <a:r>
              <a:rPr lang="it-IT" dirty="0" smtClean="0"/>
              <a:t> </a:t>
            </a:r>
            <a:r>
              <a:rPr lang="it-IT" dirty="0" err="1"/>
              <a:t>a</a:t>
            </a:r>
            <a:r>
              <a:rPr lang="it-IT" dirty="0" err="1" smtClean="0"/>
              <a:t>xi-cel</a:t>
            </a:r>
            <a:r>
              <a:rPr lang="it-IT" dirty="0" smtClean="0"/>
              <a:t> </a:t>
            </a:r>
            <a:r>
              <a:rPr lang="it-IT" dirty="0" err="1" smtClean="0"/>
              <a:t>experience</a:t>
            </a:r>
            <a:r>
              <a:rPr lang="it-IT" dirty="0"/>
              <a:t>: </a:t>
            </a:r>
            <a:r>
              <a:rPr lang="it-IT" dirty="0" err="1"/>
              <a:t>Characteristics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 smtClean="0"/>
              <a:t> </a:t>
            </a:r>
            <a:r>
              <a:rPr lang="it-IT" dirty="0" err="1" smtClean="0"/>
              <a:t>infused</a:t>
            </a:r>
            <a:r>
              <a:rPr lang="it-IT" dirty="0" smtClean="0"/>
              <a:t> </a:t>
            </a:r>
            <a:r>
              <a:rPr lang="it-IT" dirty="0" err="1" smtClean="0"/>
              <a:t>patients</a:t>
            </a:r>
            <a:endParaRPr lang="it-IT" dirty="0"/>
          </a:p>
        </p:txBody>
      </p:sp>
      <p:graphicFrame>
        <p:nvGraphicFramePr>
          <p:cNvPr id="19" name="Tabella 18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31095A2F-E6C2-C246-8F15-4BE72D08C7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2389008"/>
              </p:ext>
            </p:extLst>
          </p:nvPr>
        </p:nvGraphicFramePr>
        <p:xfrm>
          <a:off x="451206" y="1175528"/>
          <a:ext cx="5976000" cy="5262715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564000">
                  <a:extLst>
                    <a:ext uri="{9D8B030D-6E8A-4147-A177-3AD203B41FA5}">
                      <a16:col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20000"/>
                    </a:ext>
                  </a:extLst>
                </a:gridCol>
                <a:gridCol w="2412000">
                  <a:extLst>
                    <a:ext uri="{9D8B030D-6E8A-4147-A177-3AD203B41FA5}">
                      <a16:col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20001"/>
                    </a:ext>
                  </a:extLst>
                </a:gridCol>
              </a:tblGrid>
              <a:tr h="358207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Characteristics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363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N=293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363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0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Age, median (range), 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 (21-83)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1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Male, n (%)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189 (65)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2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ECOG 0-1, n (%)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232 (81)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3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18097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kern="1200" baseline="0" dirty="0" smtClean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2/3-4</a:t>
                      </a:r>
                      <a:endParaRPr lang="en-GB" sz="1400" b="1" i="0" u="none" strike="noStrike" kern="1200" baseline="0" dirty="0">
                        <a:solidFill>
                          <a:srgbClr val="236364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1750" indent="-141750" algn="ctr">
                        <a:buClr>
                          <a:srgbClr val="F38D08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44 (15) / 12 (4)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4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Disease stage III/IV, n (%)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240 (84)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5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DLBCL, n (%)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197 (68)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6"/>
                  </a:ext>
                </a:extLst>
              </a:tr>
              <a:tr h="338400">
                <a:tc>
                  <a:txBody>
                    <a:bodyPr/>
                    <a:lstStyle/>
                    <a:p>
                      <a:pPr marL="180975" indent="0"/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GCB/ABC, n/N (%)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151/253 (60) / 102/253 (40)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7"/>
                  </a:ext>
                </a:extLst>
              </a:tr>
              <a:tr h="525342">
                <a:tc>
                  <a:txBody>
                    <a:bodyPr/>
                    <a:lstStyle/>
                    <a:p>
                      <a:pPr marL="177800" indent="0"/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Double or triple hit/double expressor, n/N (%)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62/272 (23) / 97/272 (38)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764803553"/>
                  </a:ext>
                </a:extLst>
              </a:tr>
              <a:tr h="335061">
                <a:tc>
                  <a:txBody>
                    <a:bodyPr/>
                    <a:lstStyle/>
                    <a:p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PMBCL/TFL, </a:t>
                      </a:r>
                      <a:r>
                        <a:rPr lang="en-GB" sz="1400" b="1" i="0" u="none" strike="noStrike" kern="1200" baseline="0" dirty="0" smtClean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 </a:t>
                      </a:r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(%)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 (6) / 75 (26)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4187177030"/>
                  </a:ext>
                </a:extLst>
              </a:tr>
              <a:tr h="335061">
                <a:tc>
                  <a:txBody>
                    <a:bodyPr/>
                    <a:lstStyle/>
                    <a:p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IPI </a:t>
                      </a:r>
                      <a:r>
                        <a:rPr lang="it-IT" sz="1400" b="1" i="0" kern="1200" dirty="0">
                          <a:solidFill>
                            <a:srgbClr val="2363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≥ 3, </a:t>
                      </a:r>
                      <a:r>
                        <a:rPr lang="it-IT" sz="1400" b="1" i="0" kern="1200" dirty="0" err="1">
                          <a:solidFill>
                            <a:srgbClr val="2363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</a:t>
                      </a:r>
                      <a:r>
                        <a:rPr lang="it-IT" sz="1400" b="1" i="0" kern="1200" dirty="0">
                          <a:solidFill>
                            <a:srgbClr val="236364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(%)</a:t>
                      </a:r>
                      <a:endParaRPr lang="en-GB" sz="1400" b="1" i="0" u="none" strike="noStrike" kern="1200" baseline="0" dirty="0">
                        <a:solidFill>
                          <a:srgbClr val="236364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158 (55)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479901781"/>
                  </a:ext>
                </a:extLst>
              </a:tr>
              <a:tr h="335061">
                <a:tc>
                  <a:txBody>
                    <a:bodyPr/>
                    <a:lstStyle/>
                    <a:p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&gt; 3 Prior therapies, n (%)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215 (75)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187493610"/>
                  </a:ext>
                </a:extLst>
              </a:tr>
              <a:tr h="335061">
                <a:tc>
                  <a:txBody>
                    <a:bodyPr/>
                    <a:lstStyle/>
                    <a:p>
                      <a:pPr marL="177800" indent="0"/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Primary refractory, n (%)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100 (35)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581116012"/>
                  </a:ext>
                </a:extLst>
              </a:tr>
              <a:tr h="335061">
                <a:tc>
                  <a:txBody>
                    <a:bodyPr/>
                    <a:lstStyle/>
                    <a:p>
                      <a:pPr marL="177800" indent="0"/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Refractory to 2L or later, n (%)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121 (42)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2112545173"/>
                  </a:ext>
                </a:extLst>
              </a:tr>
              <a:tr h="335061">
                <a:tc>
                  <a:txBody>
                    <a:bodyPr/>
                    <a:lstStyle/>
                    <a:p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Relapsed post-ASCT, n (%)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38D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95 (33)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38D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3042044692"/>
                  </a:ext>
                </a:extLst>
              </a:tr>
            </a:tbl>
          </a:graphicData>
        </a:graphic>
      </p:graphicFrame>
      <p:graphicFrame>
        <p:nvGraphicFramePr>
          <p:cNvPr id="20" name="Tabella 19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3DD0F845-69B7-7D43-A191-16C2CA96C3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15687910"/>
              </p:ext>
            </p:extLst>
          </p:nvPr>
        </p:nvGraphicFramePr>
        <p:xfrm>
          <a:off x="6876520" y="3108960"/>
          <a:ext cx="4644000" cy="332928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880000">
                  <a:extLst>
                    <a:ext uri="{9D8B030D-6E8A-4147-A177-3AD203B41FA5}">
                      <a16:col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20000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20001"/>
                    </a:ext>
                  </a:extLst>
                </a:gridCol>
              </a:tblGrid>
              <a:tr h="389042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Criteria, n (%)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363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N=124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363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0"/>
                  </a:ext>
                </a:extLst>
              </a:tr>
              <a:tr h="36753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Platelets &lt; 75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 (13)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1"/>
                  </a:ext>
                </a:extLst>
              </a:tr>
              <a:tr h="36753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Active DVT/PE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(9)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2"/>
                  </a:ext>
                </a:extLst>
              </a:tr>
              <a:tr h="3675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Prior CD19 </a:t>
                      </a:r>
                      <a:r>
                        <a:rPr lang="en-GB" sz="1400" b="1" i="0" u="none" strike="noStrike" kern="1200" baseline="0" dirty="0" smtClean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CAR-T </a:t>
                      </a:r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cell therapy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 (8)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3"/>
                  </a:ext>
                </a:extLst>
              </a:tr>
              <a:tr h="3675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GFR &lt; 60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Clr>
                          <a:srgbClr val="F38D08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 (8)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4"/>
                  </a:ext>
                </a:extLst>
              </a:tr>
              <a:tr h="367530">
                <a:tc>
                  <a:txBody>
                    <a:bodyPr/>
                    <a:lstStyle/>
                    <a:p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History of CNS lymphoma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Clr>
                          <a:srgbClr val="F38D08"/>
                        </a:buClr>
                        <a:buFont typeface="Arial" panose="020B0604020202020204" pitchFamily="34" charset="0"/>
                        <a:buNone/>
                      </a:pPr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 (8)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5"/>
                  </a:ext>
                </a:extLst>
              </a:tr>
              <a:tr h="3675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Symptomatic pleural effusion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 (4)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6"/>
                  </a:ext>
                </a:extLst>
              </a:tr>
              <a:tr h="367530">
                <a:tc>
                  <a:txBody>
                    <a:bodyPr/>
                    <a:lstStyle/>
                    <a:p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Ejection fraction &lt; 50%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(4)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7"/>
                  </a:ext>
                </a:extLst>
              </a:tr>
              <a:tr h="367530">
                <a:tc>
                  <a:txBody>
                    <a:bodyPr/>
                    <a:lstStyle/>
                    <a:p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Prior </a:t>
                      </a:r>
                      <a:r>
                        <a:rPr lang="en-GB" sz="1400" b="1" i="0" u="none" strike="noStrike" kern="1200" baseline="0" dirty="0" err="1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alloSCT</a:t>
                      </a:r>
                      <a:endParaRPr lang="en-GB" sz="1400" b="1" i="0" u="none" strike="noStrike" kern="1200" baseline="0" dirty="0">
                        <a:solidFill>
                          <a:srgbClr val="236364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38D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 (2)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38D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764803553"/>
                  </a:ext>
                </a:extLst>
              </a:tr>
            </a:tbl>
          </a:graphicData>
        </a:graphic>
      </p:graphicFrame>
      <p:sp>
        <p:nvSpPr>
          <p:cNvPr id="7" name="CasellaDiTesto 6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CED28E67-9FEE-D44D-B018-696A2CDAB967}"/>
              </a:ext>
            </a:extLst>
          </p:cNvPr>
          <p:cNvSpPr txBox="1"/>
          <p:nvPr/>
        </p:nvSpPr>
        <p:spPr>
          <a:xfrm>
            <a:off x="6876520" y="1295412"/>
            <a:ext cx="459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124/286° (43%) </a:t>
            </a:r>
            <a:r>
              <a:rPr lang="it-IT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patients</a:t>
            </a:r>
            <a:r>
              <a:rPr lang="it-IT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it-IT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it-IT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it-IT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been</a:t>
            </a:r>
            <a:r>
              <a:rPr lang="it-IT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ineligible</a:t>
            </a:r>
            <a:r>
              <a:rPr lang="it-IT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ZUMA-1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D233D24B-2A06-1441-A015-1BFA347B0AD2}"/>
              </a:ext>
            </a:extLst>
          </p:cNvPr>
          <p:cNvSpPr txBox="1"/>
          <p:nvPr/>
        </p:nvSpPr>
        <p:spPr>
          <a:xfrm>
            <a:off x="6876520" y="2667000"/>
            <a:ext cx="459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rgbClr val="2363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REASONS FOR ZUMA-1 EXCLUSION</a:t>
            </a:r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F23287B7-8E00-884F-A8F8-4FD72761A120}"/>
              </a:ext>
            </a:extLst>
          </p:cNvPr>
          <p:cNvSpPr/>
          <p:nvPr/>
        </p:nvSpPr>
        <p:spPr>
          <a:xfrm>
            <a:off x="6876520" y="1173479"/>
            <a:ext cx="4599200" cy="958949"/>
          </a:xfrm>
          <a:prstGeom prst="roundRect">
            <a:avLst>
              <a:gd name="adj" fmla="val 42698"/>
            </a:avLst>
          </a:prstGeom>
          <a:noFill/>
          <a:ln>
            <a:solidFill>
              <a:srgbClr val="F38D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1989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7356B309-1D2B-AA42-B752-D6CC5AF35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Real</a:t>
            </a:r>
            <a:r>
              <a:rPr lang="it-IT" dirty="0" err="1" smtClean="0"/>
              <a:t>-world</a:t>
            </a:r>
            <a:r>
              <a:rPr lang="it-IT" dirty="0" smtClean="0"/>
              <a:t> </a:t>
            </a:r>
            <a:r>
              <a:rPr lang="it-IT" dirty="0" err="1"/>
              <a:t>a</a:t>
            </a:r>
            <a:r>
              <a:rPr lang="it-IT" dirty="0" err="1" smtClean="0"/>
              <a:t>xi-cel</a:t>
            </a:r>
            <a:r>
              <a:rPr lang="it-IT" dirty="0" smtClean="0"/>
              <a:t> </a:t>
            </a:r>
            <a:r>
              <a:rPr lang="it-IT" dirty="0" err="1" smtClean="0"/>
              <a:t>experience</a:t>
            </a:r>
            <a:r>
              <a:rPr lang="it-IT" dirty="0"/>
              <a:t>: PFS and OS</a:t>
            </a:r>
          </a:p>
        </p:txBody>
      </p:sp>
      <p:sp>
        <p:nvSpPr>
          <p:cNvPr id="16" name="Rettangolo con angoli arrotondati 15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8B9E06F3-2C8A-2645-B3BB-10CB1BF80760}"/>
              </a:ext>
            </a:extLst>
          </p:cNvPr>
          <p:cNvSpPr/>
          <p:nvPr/>
        </p:nvSpPr>
        <p:spPr>
          <a:xfrm>
            <a:off x="618978" y="1624698"/>
            <a:ext cx="5096021" cy="478301"/>
          </a:xfrm>
          <a:prstGeom prst="roundRect">
            <a:avLst>
              <a:gd name="adj" fmla="val 38289"/>
            </a:avLst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2363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PROGRESSION-FREE SURVIVAL</a:t>
            </a:r>
          </a:p>
        </p:txBody>
      </p:sp>
      <p:sp>
        <p:nvSpPr>
          <p:cNvPr id="17" name="Rettangolo con angoli arrotondati 16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C3405981-FF32-7B47-89E2-F334F0B50D5A}"/>
              </a:ext>
            </a:extLst>
          </p:cNvPr>
          <p:cNvSpPr/>
          <p:nvPr/>
        </p:nvSpPr>
        <p:spPr>
          <a:xfrm>
            <a:off x="6369147" y="1624698"/>
            <a:ext cx="5096021" cy="478301"/>
          </a:xfrm>
          <a:prstGeom prst="roundRect">
            <a:avLst>
              <a:gd name="adj" fmla="val 38289"/>
            </a:avLst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2363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SURVIVAL</a:t>
            </a:r>
          </a:p>
        </p:txBody>
      </p:sp>
      <p:pic>
        <p:nvPicPr>
          <p:cNvPr id="18" name="Immagine 17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4390B625-5A2B-9747-B9E1-9E6412ADA6B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35295" y="2262971"/>
            <a:ext cx="4987558" cy="3539295"/>
          </a:xfrm>
          <a:prstGeom prst="rect">
            <a:avLst/>
          </a:prstGeom>
        </p:spPr>
      </p:pic>
      <p:pic>
        <p:nvPicPr>
          <p:cNvPr id="19" name="Immagine 18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BA2EB41F-64BA-5342-BD93-523DE24480E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632355" y="2254407"/>
            <a:ext cx="4987558" cy="3539295"/>
          </a:xfrm>
          <a:prstGeom prst="rect">
            <a:avLst/>
          </a:prstGeom>
        </p:spPr>
      </p:pic>
      <p:sp>
        <p:nvSpPr>
          <p:cNvPr id="20" name="CasellaDiTesto 19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2F1BA0D5-07F2-6D40-9A01-E68C99B72E01}"/>
              </a:ext>
            </a:extLst>
          </p:cNvPr>
          <p:cNvSpPr txBox="1"/>
          <p:nvPr/>
        </p:nvSpPr>
        <p:spPr>
          <a:xfrm rot="16200000">
            <a:off x="-640228" y="3840888"/>
            <a:ext cx="296470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Probability</a:t>
            </a:r>
            <a:endParaRPr lang="it-IT" sz="1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94137FCD-CADF-B84C-844D-49CC4C7E939F}"/>
              </a:ext>
            </a:extLst>
          </p:cNvPr>
          <p:cNvSpPr txBox="1"/>
          <p:nvPr/>
        </p:nvSpPr>
        <p:spPr>
          <a:xfrm>
            <a:off x="1881502" y="5554461"/>
            <a:ext cx="296470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(</a:t>
            </a:r>
            <a:r>
              <a:rPr lang="it-IT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months</a:t>
            </a:r>
            <a:r>
              <a:rPr lang="it-IT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74E3647D-766D-0644-BE43-75ED7067280B}"/>
              </a:ext>
            </a:extLst>
          </p:cNvPr>
          <p:cNvSpPr txBox="1"/>
          <p:nvPr/>
        </p:nvSpPr>
        <p:spPr>
          <a:xfrm>
            <a:off x="2545291" y="2452953"/>
            <a:ext cx="2964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</a:t>
            </a:r>
            <a:r>
              <a:rPr lang="it-IT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PFS time: 6.18 </a:t>
            </a:r>
            <a:r>
              <a:rPr lang="it-IT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months</a:t>
            </a:r>
            <a:endParaRPr lang="it-IT" sz="12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it-IT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95% CI: 4.57 </a:t>
            </a:r>
            <a:r>
              <a:rPr lang="it-IT" sz="1200" b="1" dirty="0">
                <a:latin typeface="Arial" panose="020B0604020202020204" pitchFamily="34" charset="0"/>
                <a:cs typeface="Arial" panose="020B0604020202020204" pitchFamily="34" charset="0"/>
              </a:rPr>
              <a:t>~ NA </a:t>
            </a:r>
            <a:r>
              <a:rPr lang="it-IT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months</a:t>
            </a:r>
            <a:endParaRPr lang="it-IT" sz="12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557C3DDF-D69F-8341-AD4A-E114C35E3F61}"/>
              </a:ext>
            </a:extLst>
          </p:cNvPr>
          <p:cNvSpPr txBox="1"/>
          <p:nvPr/>
        </p:nvSpPr>
        <p:spPr>
          <a:xfrm rot="16200000">
            <a:off x="5167719" y="3840888"/>
            <a:ext cx="296470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Probability</a:t>
            </a:r>
            <a:endParaRPr lang="it-IT" sz="1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DC6F32A6-4DD5-AA4D-B4E9-4BEF9AA7CD90}"/>
              </a:ext>
            </a:extLst>
          </p:cNvPr>
          <p:cNvSpPr txBox="1"/>
          <p:nvPr/>
        </p:nvSpPr>
        <p:spPr>
          <a:xfrm>
            <a:off x="7643779" y="5544413"/>
            <a:ext cx="296470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(</a:t>
            </a:r>
            <a:r>
              <a:rPr lang="it-IT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months</a:t>
            </a:r>
            <a:r>
              <a:rPr lang="it-IT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2CB98D53-8154-A54D-AF8B-78BEC5936DEA}"/>
              </a:ext>
            </a:extLst>
          </p:cNvPr>
          <p:cNvSpPr txBox="1"/>
          <p:nvPr/>
        </p:nvSpPr>
        <p:spPr>
          <a:xfrm>
            <a:off x="8365520" y="2452953"/>
            <a:ext cx="2964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it-IT" sz="1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months</a:t>
            </a:r>
            <a:r>
              <a:rPr lang="it-IT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OS estimate in 72%</a:t>
            </a:r>
          </a:p>
          <a:p>
            <a:pPr algn="r"/>
            <a:r>
              <a:rPr lang="it-IT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(95% CI 65-80%)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6FFA6248-29B5-714D-AFA7-8286263FC91B}"/>
              </a:ext>
            </a:extLst>
          </p:cNvPr>
          <p:cNvSpPr txBox="1"/>
          <p:nvPr/>
        </p:nvSpPr>
        <p:spPr>
          <a:xfrm>
            <a:off x="6241795" y="6589796"/>
            <a:ext cx="59134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</a:t>
            </a:r>
            <a:r>
              <a:rPr lang="it-IT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da </a:t>
            </a:r>
            <a:r>
              <a:rPr lang="it-IT" sz="1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Nastoupil</a:t>
            </a:r>
            <a:r>
              <a:rPr lang="it-IT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i="1" dirty="0">
                <a:latin typeface="Arial" panose="020B0604020202020204" pitchFamily="34" charset="0"/>
                <a:cs typeface="Arial" panose="020B0604020202020204" pitchFamily="34" charset="0"/>
              </a:rPr>
              <a:t>LJ, et al. </a:t>
            </a:r>
            <a:r>
              <a:rPr lang="it-IT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Blood 2018; 132 (suppl_1): 91  </a:t>
            </a:r>
            <a:endParaRPr lang="it-IT" sz="11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6271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F2E60D26-E714-174D-96F3-5E55A11AD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graphicFrame>
        <p:nvGraphicFramePr>
          <p:cNvPr id="16" name="Tabella 15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FD3194FD-9AEF-444A-A0B3-00305C2651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62229015"/>
              </p:ext>
            </p:extLst>
          </p:nvPr>
        </p:nvGraphicFramePr>
        <p:xfrm>
          <a:off x="451206" y="1175528"/>
          <a:ext cx="11289587" cy="526008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064068">
                  <a:extLst>
                    <a:ext uri="{9D8B030D-6E8A-4147-A177-3AD203B41FA5}">
                      <a16:col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20000"/>
                    </a:ext>
                  </a:extLst>
                </a:gridCol>
                <a:gridCol w="2921995">
                  <a:extLst>
                    <a:ext uri="{9D8B030D-6E8A-4147-A177-3AD203B41FA5}">
                      <a16:col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20001"/>
                    </a:ext>
                  </a:extLst>
                </a:gridCol>
                <a:gridCol w="3151762">
                  <a:extLst>
                    <a:ext uri="{9D8B030D-6E8A-4147-A177-3AD203B41FA5}">
                      <a16:col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20002"/>
                    </a:ext>
                  </a:extLst>
                </a:gridCol>
                <a:gridCol w="3151762">
                  <a:extLst>
                    <a:ext uri="{9D8B030D-6E8A-4147-A177-3AD203B41FA5}">
                      <a16:col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20003"/>
                    </a:ext>
                  </a:extLst>
                </a:gridCol>
              </a:tblGrid>
              <a:tr h="407541"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3636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JULIET (</a:t>
                      </a:r>
                      <a:r>
                        <a:rPr lang="en-GB" sz="14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tisa-cel</a:t>
                      </a:r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3636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ZUMA-1 (</a:t>
                      </a:r>
                      <a:r>
                        <a:rPr lang="en-GB" sz="14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axi-cel</a:t>
                      </a:r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3636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TRANSCEND NHL 001 (</a:t>
                      </a:r>
                      <a:r>
                        <a:rPr lang="en-GB" sz="14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liso-cel</a:t>
                      </a:r>
                      <a:r>
                        <a:rPr lang="en-GB" sz="1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	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363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0"/>
                  </a:ext>
                </a:extLst>
              </a:tr>
              <a:tr h="370152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Company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Novartis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Kite/Gilead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Juno/Celgene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1"/>
                  </a:ext>
                </a:extLst>
              </a:tr>
              <a:tr h="370152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Source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Schuster, NEJM 2019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Locke,</a:t>
                      </a:r>
                      <a:r>
                        <a:rPr lang="en-GB" sz="1400" dirty="0" smtClean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Lancet </a:t>
                      </a:r>
                      <a:r>
                        <a:rPr lang="en-GB" sz="1400" dirty="0" err="1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en-GB" sz="1400" dirty="0" err="1" smtClean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ncol</a:t>
                      </a:r>
                      <a:r>
                        <a:rPr lang="en-GB" sz="1400" dirty="0" smtClean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40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Abramson,</a:t>
                      </a:r>
                      <a:r>
                        <a:rPr lang="en-GB" sz="14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ASH abs 2017</a:t>
                      </a:r>
                      <a:endParaRPr lang="en-GB" sz="1400" dirty="0">
                        <a:solidFill>
                          <a:srgbClr val="236364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2"/>
                  </a:ext>
                </a:extLst>
              </a:tr>
              <a:tr h="3701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Disease entity </a:t>
                      </a:r>
                      <a:endParaRPr lang="en-GB" sz="1400" b="1" i="0" u="none" strike="noStrike" kern="1200" baseline="0" dirty="0">
                        <a:solidFill>
                          <a:srgbClr val="236364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DLBCL, </a:t>
                      </a:r>
                      <a:r>
                        <a:rPr lang="en-GB" sz="1400" dirty="0" smtClean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TFL </a:t>
                      </a:r>
                      <a:endParaRPr lang="en-US" sz="1400" b="0" i="0" u="none" strike="noStrike" kern="1200" baseline="0" dirty="0">
                        <a:solidFill>
                          <a:srgbClr val="236364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DLBCL, </a:t>
                      </a:r>
                      <a:r>
                        <a:rPr lang="en-GB" sz="1400" dirty="0" smtClean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TFL </a:t>
                      </a:r>
                      <a:r>
                        <a:rPr lang="en-GB" sz="140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PMBCL </a:t>
                      </a:r>
                      <a:endParaRPr lang="en-GB" sz="1400" b="0" i="0" u="none" strike="noStrike" kern="1200" baseline="0" dirty="0">
                        <a:solidFill>
                          <a:srgbClr val="236364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DLBCL, HGBCL, </a:t>
                      </a:r>
                      <a:r>
                        <a:rPr lang="en-GB" sz="1400" dirty="0" smtClean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TFL </a:t>
                      </a:r>
                      <a:r>
                        <a:rPr lang="en-GB" sz="140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(CORE cohort) </a:t>
                      </a:r>
                      <a:endParaRPr lang="en-US" sz="1400" b="0" i="0" u="none" strike="noStrike" kern="1200" baseline="0" dirty="0">
                        <a:solidFill>
                          <a:srgbClr val="236364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3"/>
                  </a:ext>
                </a:extLst>
              </a:tr>
              <a:tr h="9813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Inclusion criteria 	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i="0" u="none" strike="noStrike" kern="1200" baseline="0" dirty="0">
                        <a:solidFill>
                          <a:srgbClr val="236364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1750" indent="-141750">
                        <a:buClr>
                          <a:srgbClr val="F38D08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≥2 prior lines of therapies for DLBCL </a:t>
                      </a:r>
                    </a:p>
                    <a:p>
                      <a:pPr marL="141750" indent="-141750">
                        <a:buClr>
                          <a:srgbClr val="F38D08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PD after or ineligible for auto SCT 	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1750" indent="-141750">
                        <a:buClr>
                          <a:srgbClr val="F38D08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 response to last chemotherapy or </a:t>
                      </a:r>
                    </a:p>
                    <a:p>
                      <a:pPr marL="141750" indent="-141750">
                        <a:buClr>
                          <a:srgbClr val="F38D08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Relapse &lt;12 months after ASCT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≥2 prior lines of therapies 	</a:t>
                      </a:r>
                    </a:p>
                    <a:p>
                      <a:endParaRPr lang="en-US" sz="1400" b="0" i="0" u="none" strike="noStrike" kern="1200" baseline="0" dirty="0">
                        <a:solidFill>
                          <a:srgbClr val="236364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4"/>
                  </a:ext>
                </a:extLst>
              </a:tr>
              <a:tr h="598226">
                <a:tc>
                  <a:txBody>
                    <a:bodyPr/>
                    <a:lstStyle/>
                    <a:p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Enrolment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93 patients evaluable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108 </a:t>
                      </a:r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patients evaluable</a:t>
                      </a:r>
                      <a:endParaRPr lang="en-GB" sz="1400" b="0" i="0" u="none" strike="noStrike" kern="1200" baseline="0" dirty="0">
                        <a:solidFill>
                          <a:srgbClr val="236364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CORE cohort: 91 </a:t>
                      </a:r>
                      <a:r>
                        <a:rPr lang="en-US" sz="1400" b="0" i="0" u="none" strike="noStrike" kern="1200" baseline="0" dirty="0" smtClean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patients </a:t>
                      </a:r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evaluated for safety; </a:t>
                      </a:r>
                      <a:r>
                        <a:rPr lang="en-US" sz="1400" b="0" i="0" u="none" strike="noStrike" kern="1200" baseline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65 </a:t>
                      </a:r>
                      <a:r>
                        <a:rPr lang="en-US" sz="1400" b="0" i="0" u="none" strike="noStrike" kern="1200" baseline="0" smtClean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patients </a:t>
                      </a:r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evaluated for efficacy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5"/>
                  </a:ext>
                </a:extLst>
              </a:tr>
              <a:tr h="8263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Patient population 	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Prior therapies ≥3: 52% 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49% ASCT 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55% refractory 	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Prior therapies ≥3: 70% 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23% ASCT 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74% refractory 	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Median prior therapies 3 (2–8) 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38% ASCT 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67% refractory 	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6"/>
                  </a:ext>
                </a:extLst>
              </a:tr>
              <a:tr h="1202933">
                <a:tc>
                  <a:txBody>
                    <a:bodyPr/>
                    <a:lstStyle/>
                    <a:p>
                      <a:r>
                        <a:rPr lang="en-GB" sz="1400" b="1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Efficacy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38D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Median FU 14 months 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ORR: 52%;  CR: 40% 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12-month OS: 49% </a:t>
                      </a:r>
                    </a:p>
                    <a:p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Median OS: </a:t>
                      </a:r>
                      <a:r>
                        <a:rPr lang="en-US" sz="1400" b="0" i="0" u="none" strike="noStrike" kern="1200" baseline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CR: NR</a:t>
                      </a:r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; all: 11.7 months 	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38D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Median FU: 24 months 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ORR: 83%; CR: 58% </a:t>
                      </a:r>
                    </a:p>
                    <a:p>
                      <a:r>
                        <a:rPr lang="en-US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Median OS months: NR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38D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ORR: 80%; CR: 59% 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12-</a:t>
                      </a:r>
                      <a:r>
                        <a:rPr lang="en-GB" sz="1400" b="0" i="0" u="none" strike="noStrike" kern="1200" baseline="0" dirty="0" smtClean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month </a:t>
                      </a:r>
                      <a:r>
                        <a:rPr lang="en-GB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OS: 63% </a:t>
                      </a:r>
                    </a:p>
                    <a:p>
                      <a:r>
                        <a:rPr lang="pt-BR" sz="1400" b="0" i="0" u="none" strike="noStrike" kern="1200" baseline="0" dirty="0">
                          <a:solidFill>
                            <a:srgbClr val="236364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Median OS: CR: NR; PR 10.3 months 	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38D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alpha val="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val="10007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xmlns:p="http://schemas.openxmlformats.org/presentationml/2006/main" xmlns:r="http://schemas.openxmlformats.org/officeDocument/2006/relationships" xmlns:a="http://schemas.openxmlformats.org/drawingml/2006/main" id="{6FFA6248-29B5-714D-AFA7-8286263FC91B}"/>
              </a:ext>
            </a:extLst>
          </p:cNvPr>
          <p:cNvSpPr txBox="1"/>
          <p:nvPr/>
        </p:nvSpPr>
        <p:spPr>
          <a:xfrm>
            <a:off x="6241795" y="6589796"/>
            <a:ext cx="59134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</a:t>
            </a:r>
            <a:r>
              <a:rPr lang="it-IT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da </a:t>
            </a:r>
            <a:r>
              <a:rPr lang="it-IT" sz="1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Nastoupil</a:t>
            </a:r>
            <a:r>
              <a:rPr lang="it-IT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100" i="1" dirty="0">
                <a:latin typeface="Arial" panose="020B0604020202020204" pitchFamily="34" charset="0"/>
                <a:cs typeface="Arial" panose="020B0604020202020204" pitchFamily="34" charset="0"/>
              </a:rPr>
              <a:t>LJ, et al. </a:t>
            </a:r>
            <a:r>
              <a:rPr lang="it-IT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Blood 2018; 132 (suppl_1): 91  </a:t>
            </a:r>
            <a:endParaRPr lang="it-IT" sz="11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8575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xmlns:a="http://schemas.openxmlformats.org/drawingml/2006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xmlns:a="http://schemas.openxmlformats.org/drawingml/2006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2707</TotalTime>
  <Words>1183</Words>
  <Application>Microsoft Macintosh PowerPoint</Application>
  <PresentationFormat>Personalizzato</PresentationFormat>
  <Paragraphs>163</Paragraphs>
  <Slides>7</Slides>
  <Notes>7</Notes>
  <HiddenSlides>0</HiddenSlides>
  <MMClips>0</MMClips>
  <ScaleCrop>false</ScaleCrop>
  <HeadingPairs>
    <vt:vector size="4" baseType="variant">
      <vt:variant>
        <vt:lpstr>Modello struttura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Diapositiva 1</vt:lpstr>
      <vt:lpstr>SCHOLAR-1 study</vt:lpstr>
      <vt:lpstr>JULIET trial: Tisagenlecleucel</vt:lpstr>
      <vt:lpstr>ZUMA-1 trial: Axicabtagene </vt:lpstr>
      <vt:lpstr>Real-world axi-cel experience: Characteristics of infused patients</vt:lpstr>
      <vt:lpstr>Real-world axi-cel experience: PFS and OS</vt:lpstr>
      <vt:lpstr>Diapositiva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dayana stano</dc:creator>
  <cp:lastModifiedBy>daria</cp:lastModifiedBy>
  <cp:revision>569</cp:revision>
  <dcterms:created xsi:type="dcterms:W3CDTF">2020-04-07T10:10:43Z</dcterms:created>
  <dcterms:modified xsi:type="dcterms:W3CDTF">2020-04-07T10:22:06Z</dcterms:modified>
</cp:coreProperties>
</file>