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6" r:id="rId2"/>
  </p:sldMasterIdLst>
  <p:notesMasterIdLst>
    <p:notesMasterId r:id="rId16"/>
  </p:notesMasterIdLst>
  <p:sldIdLst>
    <p:sldId id="264" r:id="rId3"/>
    <p:sldId id="2147375950" r:id="rId4"/>
    <p:sldId id="260" r:id="rId5"/>
    <p:sldId id="2147375952" r:id="rId6"/>
    <p:sldId id="2147375953" r:id="rId7"/>
    <p:sldId id="2147375955" r:id="rId8"/>
    <p:sldId id="2147375956" r:id="rId9"/>
    <p:sldId id="2147375957" r:id="rId10"/>
    <p:sldId id="2147375958" r:id="rId11"/>
    <p:sldId id="2147375959" r:id="rId12"/>
    <p:sldId id="2147375960" r:id="rId13"/>
    <p:sldId id="2147375962" r:id="rId14"/>
    <p:sldId id="2147375963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7038" userDrawn="1">
          <p15:clr>
            <a:srgbClr val="A4A3A4"/>
          </p15:clr>
        </p15:guide>
        <p15:guide id="3" pos="52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ria bosco" initials="" lastIdx="8" clrIdx="0"/>
  <p:cmAuthor id="1" name="Francesca Scarsi" initials="FS" lastIdx="5" clrIdx="1">
    <p:extLst>
      <p:ext uri="{19B8F6BF-5375-455C-9EA6-DF929625EA0E}">
        <p15:presenceInfo xmlns:p15="http://schemas.microsoft.com/office/powerpoint/2012/main" userId="S::scarsi@accademiamedicinagenova.onmicrosoft.com::c64dc008-e087-4daf-bdea-97556e218f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6364"/>
    <a:srgbClr val="FFFFFF"/>
    <a:srgbClr val="E69135"/>
    <a:srgbClr val="5A9393"/>
    <a:srgbClr val="79C7C7"/>
    <a:srgbClr val="143E40"/>
    <a:srgbClr val="184849"/>
    <a:srgbClr val="FF5B01"/>
    <a:srgbClr val="833F47"/>
    <a:srgbClr val="5894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75"/>
    <p:restoredTop sz="95646" autoAdjust="0"/>
  </p:normalViewPr>
  <p:slideViewPr>
    <p:cSldViewPr snapToGrid="0" snapToObjects="1">
      <p:cViewPr varScale="1">
        <p:scale>
          <a:sx n="118" d="100"/>
          <a:sy n="118" d="100"/>
        </p:scale>
        <p:origin x="1040" y="200"/>
      </p:cViewPr>
      <p:guideLst>
        <p:guide orient="horz" pos="913"/>
        <p:guide pos="7038"/>
        <p:guide pos="5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CDE0D-7C02-6B49-9B3C-7972CBAB0460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142A-BCA7-F647-8F33-D522194E59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141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1502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5316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5385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5250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5689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6242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2868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0957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3460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4142A-BCA7-F647-8F33-D522194E5923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3900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CBD3C5C-7BA6-4240-820A-B4ED4A8CF4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057" y="256940"/>
            <a:ext cx="1340300" cy="276570"/>
          </a:xfrm>
          <a:prstGeom prst="rect">
            <a:avLst/>
          </a:prstGeom>
        </p:spPr>
      </p:pic>
      <p:sp>
        <p:nvSpPr>
          <p:cNvPr id="7" name="Titolo 6">
            <a:extLst>
              <a:ext uri="{FF2B5EF4-FFF2-40B4-BE49-F238E27FC236}">
                <a16:creationId xmlns:a16="http://schemas.microsoft.com/office/drawing/2014/main" id="{B096AE74-7D96-9A40-A324-5F09EC52E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399" y="0"/>
            <a:ext cx="10515600" cy="843280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539409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20346-B4D6-E340-BBD3-063DB0EBF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2C06AF1-19B4-684D-BD0D-01672BB9E2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800C63B-1CF6-2D45-B5B4-139C9728FE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06E7B80-70D7-FA43-9C1B-1F59F3D8D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31A1BF8-6861-6F4A-8018-ABCA01113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B77765F-0422-174D-886B-979280EC7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3439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8002AB-53A8-C840-A2E3-227B8BDE7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FE95E3B-643A-7E48-B716-B1F79B6C0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0B1E80-6637-4C43-98B1-9739EACB6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0FADA3-3F06-5A40-A653-B0AADFC0E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3E7ABB0-EF58-4E44-8D87-A9FABCE5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2087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FB39F9F-32D4-E24A-9C28-9BDF2367F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445E0F-D326-404B-8376-4C40B18DEA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3FA9C2-8BB2-3446-8F30-D292F407D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E48187-9F18-D74C-99D4-D13F87C47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5C0DF7-4041-B247-80B8-443E82ADE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738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S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it-IT"/>
              <a:t>Maria Abbondanza Pantaleo – Update sui GIST, Terapia medica – Roma, 2 Febbraio 2016</a:t>
            </a:r>
          </a:p>
        </p:txBody>
      </p:sp>
    </p:spTree>
    <p:extLst>
      <p:ext uri="{BB962C8B-B14F-4D97-AF65-F5344CB8AC3E}">
        <p14:creationId xmlns:p14="http://schemas.microsoft.com/office/powerpoint/2010/main" val="2330703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S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altLang="it-IT"/>
              <a:t>Maria Abbondanza Pantaleo – Update sui GIST, Terapia medica – Roma, 2 Febbraio 2016</a:t>
            </a:r>
          </a:p>
        </p:txBody>
      </p:sp>
    </p:spTree>
    <p:extLst>
      <p:ext uri="{BB962C8B-B14F-4D97-AF65-F5344CB8AC3E}">
        <p14:creationId xmlns:p14="http://schemas.microsoft.com/office/powerpoint/2010/main" val="164962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E5029D-CABA-BD46-892C-C0C829C11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6C2A27-F5FC-144B-8C0B-4B6BD76DF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95C15D-582D-0C48-BDEB-88B40173F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CFEB6C-CA64-E546-90FE-BB7844E73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95A588F-F051-3748-8BAD-2890B4F5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98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EB83F1-444F-4748-BF18-66B041B19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920CE8F-5410-9F43-B035-670F247A0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1D638D-BF98-0749-9F84-7102BD6E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8BA2A6-1BA3-B247-999C-1E72B763A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D2266C-EA73-A143-9639-9FB8E5CF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5783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93EB2B-18E0-DD46-856C-CA4FD80DF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B901CD-AFE9-F94E-B585-B07B3BABC4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23518B3-7C7E-FF40-AF3F-A088A9ABA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1FFB6FF-7390-0D42-B97A-C196643E5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24C7FD2-55EA-B542-BEC0-93A08CC75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8B0339-387B-BD47-AEDB-1C900CED8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649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2148E5-200B-3542-8D6A-D8E647B03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ECC428-F9E9-6147-A80D-F0AF645E4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5F2C165-644E-E847-8FAE-476B09DD8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A32B168-E035-4B49-85DA-D13186424F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5332936-4637-5549-BB8A-45CA74E2F7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4116D2B-C910-0A4D-981A-65B3DA997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B8BE182-DA04-5845-B614-087556D06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8B65672-6040-714E-9B1F-8B47E6302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228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35D20-5B33-5B48-9632-E19473A7C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89C7990-E9F3-224A-B74C-C21B133F3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ED57C3F-3009-3D4D-B231-E09790523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BDD1331-00B6-B545-9EB0-0D8EBCD72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841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75C9A1-7EBE-4C4E-A8B4-60C10EC0E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84D6C35-4D10-574B-9D41-C359E3730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72C6106-ACA1-C449-BAA2-4976C59E4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653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4258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082D8A-3C5B-E047-A999-306180BB9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02ABEC-3536-F84E-91EB-7D3745BF8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E60BF6C-B860-C949-ADC6-59A2FA26E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BA15C7-990B-8A4D-9809-3473C75A7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A8DB4-6D24-434D-AF47-D4DB3C8E07A4}" type="datetimeFigureOut">
              <a:rPr lang="it-IT" smtClean="0"/>
              <a:t>16/02/23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994B6FF-D622-3C4E-8E2F-70223B82D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FE53DD7-F3BC-0E47-A160-8B0A1689A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84C69-8A3A-B14D-AAFD-3D3A7F5DDD5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593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E22B8A0-C1B2-3740-BEF9-EEA59544DC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28D692-5C6E-EE45-AFF6-BA9C6B833C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A4A8DB4-6D24-434D-AF47-D4DB3C8E07A4}" type="datetimeFigureOut">
              <a:rPr lang="it-IT" smtClean="0"/>
              <a:pPr/>
              <a:t>16/02/23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68D769-7756-8C4F-88E5-DD8B9BF5D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DD3FA7-FCA2-664C-90D7-9BFFD932C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F984C69-8A3A-B14D-AAFD-3D3A7F5DDD5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DF727DFF-3C89-F34E-A178-13EE1AE2F3EF}"/>
              </a:ext>
            </a:extLst>
          </p:cNvPr>
          <p:cNvSpPr/>
          <p:nvPr userDrawn="1"/>
        </p:nvSpPr>
        <p:spPr>
          <a:xfrm>
            <a:off x="1" y="0"/>
            <a:ext cx="1642414" cy="843280"/>
          </a:xfrm>
          <a:prstGeom prst="rect">
            <a:avLst/>
          </a:prstGeom>
          <a:solidFill>
            <a:srgbClr val="222222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1 13">
            <a:extLst>
              <a:ext uri="{FF2B5EF4-FFF2-40B4-BE49-F238E27FC236}">
                <a16:creationId xmlns:a16="http://schemas.microsoft.com/office/drawing/2014/main" id="{E670DA76-752F-9342-AA57-2E2BD617F6F3}"/>
              </a:ext>
            </a:extLst>
          </p:cNvPr>
          <p:cNvCxnSpPr>
            <a:cxnSpLocks/>
          </p:cNvCxnSpPr>
          <p:nvPr userDrawn="1"/>
        </p:nvCxnSpPr>
        <p:spPr>
          <a:xfrm>
            <a:off x="-4665" y="850270"/>
            <a:ext cx="12196665" cy="0"/>
          </a:xfrm>
          <a:prstGeom prst="line">
            <a:avLst/>
          </a:prstGeom>
          <a:ln w="38100">
            <a:solidFill>
              <a:srgbClr val="F38D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>
            <a:extLst>
              <a:ext uri="{FF2B5EF4-FFF2-40B4-BE49-F238E27FC236}">
                <a16:creationId xmlns:a16="http://schemas.microsoft.com/office/drawing/2014/main" id="{B8BE4464-490D-F54C-9C76-2349BF7E17CD}"/>
              </a:ext>
            </a:extLst>
          </p:cNvPr>
          <p:cNvSpPr/>
          <p:nvPr userDrawn="1"/>
        </p:nvSpPr>
        <p:spPr>
          <a:xfrm>
            <a:off x="1649399" y="0"/>
            <a:ext cx="10542600" cy="843280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4DCDEBB-B73B-424C-8CB0-AE0B07C75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399" y="-2064"/>
            <a:ext cx="10542601" cy="8432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D9684134-D7D0-2349-98BD-D66197A86B2A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9718" y="274439"/>
            <a:ext cx="1402980" cy="290272"/>
          </a:xfrm>
          <a:prstGeom prst="rect">
            <a:avLst/>
          </a:prstGeom>
        </p:spPr>
      </p:pic>
      <p:sp>
        <p:nvSpPr>
          <p:cNvPr id="11" name="Rectangle 17">
            <a:extLst>
              <a:ext uri="{FF2B5EF4-FFF2-40B4-BE49-F238E27FC236}">
                <a16:creationId xmlns:a16="http://schemas.microsoft.com/office/drawing/2014/main" id="{19EC88C4-EF89-0241-9E8D-8D03172F88EA}"/>
              </a:ext>
            </a:extLst>
          </p:cNvPr>
          <p:cNvSpPr/>
          <p:nvPr userDrawn="1"/>
        </p:nvSpPr>
        <p:spPr>
          <a:xfrm>
            <a:off x="0" y="6615115"/>
            <a:ext cx="12192000" cy="242887"/>
          </a:xfrm>
          <a:prstGeom prst="rect">
            <a:avLst/>
          </a:prstGeom>
          <a:solidFill>
            <a:srgbClr val="143E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0" hangingPunct="0">
              <a:defRPr/>
            </a:pPr>
            <a:endParaRPr lang="it-IT" sz="2400">
              <a:solidFill>
                <a:srgbClr val="FFFF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id="{8F01884E-77CB-F040-AD72-F25EF28D671E}"/>
              </a:ext>
            </a:extLst>
          </p:cNvPr>
          <p:cNvSpPr/>
          <p:nvPr userDrawn="1"/>
        </p:nvSpPr>
        <p:spPr>
          <a:xfrm>
            <a:off x="0" y="6596063"/>
            <a:ext cx="12192000" cy="365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0" hangingPunct="0">
              <a:defRPr/>
            </a:pPr>
            <a:endParaRPr lang="it-IT" sz="2400">
              <a:solidFill>
                <a:srgbClr val="FFFF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extBox 30">
            <a:extLst>
              <a:ext uri="{FF2B5EF4-FFF2-40B4-BE49-F238E27FC236}">
                <a16:creationId xmlns:a16="http://schemas.microsoft.com/office/drawing/2014/main" id="{AD1AAB4A-DA15-944C-BC51-D97578C8858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77503" y="6635751"/>
            <a:ext cx="11482917" cy="215900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9pPr>
          </a:lstStyle>
          <a:p>
            <a:pPr algn="r"/>
            <a:r>
              <a:rPr lang="it-IT" altLang="it-IT" sz="800" dirty="0">
                <a:solidFill>
                  <a:srgbClr val="79C7C7"/>
                </a:solidFill>
                <a:latin typeface="Arial" charset="0"/>
              </a:rPr>
              <a:t>© 2023 – FSE/ANM</a:t>
            </a:r>
          </a:p>
        </p:txBody>
      </p:sp>
    </p:spTree>
    <p:extLst>
      <p:ext uri="{BB962C8B-B14F-4D97-AF65-F5344CB8AC3E}">
        <p14:creationId xmlns:p14="http://schemas.microsoft.com/office/powerpoint/2010/main" val="214343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1B3141"/>
            </a:gs>
            <a:gs pos="100000">
              <a:srgbClr val="25445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7"/>
          <p:cNvSpPr/>
          <p:nvPr/>
        </p:nvSpPr>
        <p:spPr>
          <a:xfrm>
            <a:off x="0" y="2"/>
            <a:ext cx="12192000" cy="365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0" hangingPunct="0">
              <a:defRPr/>
            </a:pPr>
            <a:endParaRPr lang="it-IT" sz="2400">
              <a:solidFill>
                <a:srgbClr val="FFFF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615115"/>
            <a:ext cx="12192000" cy="24288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0" hangingPunct="0">
              <a:defRPr/>
            </a:pPr>
            <a:endParaRPr lang="it-IT" sz="2400">
              <a:solidFill>
                <a:srgbClr val="FFFF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596063"/>
            <a:ext cx="12192000" cy="365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0" hangingPunct="0">
              <a:defRPr/>
            </a:pPr>
            <a:endParaRPr lang="it-IT" sz="2400">
              <a:solidFill>
                <a:srgbClr val="FFFF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8575"/>
            <a:ext cx="121920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0" hangingPunct="0">
              <a:defRPr/>
            </a:pPr>
            <a:endParaRPr lang="it-IT" sz="2400" dirty="0">
              <a:solidFill>
                <a:srgbClr val="FFFF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49263"/>
            <a:ext cx="12192000" cy="365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0" hangingPunct="0">
              <a:defRPr/>
            </a:pPr>
            <a:endParaRPr lang="it-IT" sz="2400">
              <a:solidFill>
                <a:srgbClr val="FFFFFF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8552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506415"/>
            <a:ext cx="121920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2535" y="6294440"/>
            <a:ext cx="11427884" cy="320675"/>
          </a:xfrm>
          <a:prstGeom prst="rect">
            <a:avLst/>
          </a:prstGeom>
        </p:spPr>
        <p:txBody>
          <a:bodyPr vert="horz" wrap="square" lIns="91438" tIns="45719" rIns="91438" bIns="45719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 i="1">
                <a:solidFill>
                  <a:srgbClr val="FFFFFF"/>
                </a:solidFill>
                <a:latin typeface="Arial" charset="0"/>
              </a:defRPr>
            </a:lvl1pPr>
          </a:lstStyle>
          <a:p>
            <a:endParaRPr lang="it-IT" altLang="it-IT" dirty="0"/>
          </a:p>
        </p:txBody>
      </p:sp>
      <p:sp>
        <p:nvSpPr>
          <p:cNvPr id="16" name="Rectangle 15"/>
          <p:cNvSpPr/>
          <p:nvPr/>
        </p:nvSpPr>
        <p:spPr>
          <a:xfrm>
            <a:off x="8892989" y="2"/>
            <a:ext cx="3299012" cy="485775"/>
          </a:xfrm>
          <a:prstGeom prst="rect">
            <a:avLst/>
          </a:prstGeom>
          <a:solidFill>
            <a:srgbClr val="FBB0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0" hangingPunct="0">
              <a:defRPr/>
            </a:pPr>
            <a:endParaRPr lang="it-IT" sz="2400" dirty="0">
              <a:solidFill>
                <a:srgbClr val="86BE3C"/>
              </a:solidFill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8555" name="Text Placeholder 25"/>
          <p:cNvSpPr>
            <a:spLocks noGrp="1"/>
          </p:cNvSpPr>
          <p:nvPr>
            <p:ph type="body" idx="1"/>
          </p:nvPr>
        </p:nvSpPr>
        <p:spPr bwMode="auto">
          <a:xfrm>
            <a:off x="393702" y="1323975"/>
            <a:ext cx="11391900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dirty="0"/>
              <a:t>Fare clic per modificare gli stili del testo dello schema</a:t>
            </a:r>
          </a:p>
          <a:p>
            <a:pPr lvl="1"/>
            <a:r>
              <a:rPr lang="it-IT" altLang="it-IT" dirty="0"/>
              <a:t>Secondo livello</a:t>
            </a:r>
          </a:p>
          <a:p>
            <a:pPr lvl="2"/>
            <a:r>
              <a:rPr lang="it-IT" altLang="it-IT" dirty="0"/>
              <a:t>Terzo livello</a:t>
            </a:r>
          </a:p>
          <a:p>
            <a:pPr lvl="3"/>
            <a:r>
              <a:rPr lang="it-IT" altLang="it-IT" dirty="0"/>
              <a:t>Quarto livello</a:t>
            </a:r>
          </a:p>
          <a:p>
            <a:pPr lvl="4"/>
            <a:r>
              <a:rPr lang="it-IT" altLang="it-IT" dirty="0"/>
              <a:t>Quinto livello</a:t>
            </a:r>
          </a:p>
        </p:txBody>
      </p:sp>
      <p:sp>
        <p:nvSpPr>
          <p:cNvPr id="20" name="TextBox 20"/>
          <p:cNvSpPr txBox="1"/>
          <p:nvPr userDrawn="1"/>
        </p:nvSpPr>
        <p:spPr>
          <a:xfrm>
            <a:off x="1752601" y="122524"/>
            <a:ext cx="5845404" cy="269302"/>
          </a:xfrm>
          <a:prstGeom prst="rect">
            <a:avLst/>
          </a:prstGeom>
          <a:noFill/>
        </p:spPr>
        <p:txBody>
          <a:bodyPr wrap="square" lIns="0" tIns="45719" rIns="91438" bIns="45719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9pPr>
          </a:lstStyle>
          <a:p>
            <a:r>
              <a:rPr lang="it-IT" sz="1150" dirty="0">
                <a:solidFill>
                  <a:srgbClr val="EA55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from… ASH 2022 - Focus on </a:t>
            </a:r>
            <a:r>
              <a:rPr lang="it-IT" sz="1150" dirty="0" err="1">
                <a:solidFill>
                  <a:srgbClr val="EA55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lymphoma</a:t>
            </a:r>
            <a:r>
              <a:rPr lang="it-IT" sz="1150" dirty="0">
                <a:solidFill>
                  <a:srgbClr val="EA554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/CLL</a:t>
            </a:r>
          </a:p>
        </p:txBody>
      </p:sp>
      <p:sp>
        <p:nvSpPr>
          <p:cNvPr id="12303" name="TextBox 30"/>
          <p:cNvSpPr txBox="1">
            <a:spLocks noChangeArrowheads="1"/>
          </p:cNvSpPr>
          <p:nvPr/>
        </p:nvSpPr>
        <p:spPr bwMode="auto">
          <a:xfrm>
            <a:off x="577503" y="6635751"/>
            <a:ext cx="11482917" cy="215900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 Black" charset="0"/>
                <a:ea typeface="ＭＳ Ｐゴシック" charset="-128"/>
              </a:defRPr>
            </a:lvl9pPr>
          </a:lstStyle>
          <a:p>
            <a:pPr algn="r"/>
            <a:r>
              <a:rPr lang="it-IT" altLang="it-IT" sz="800" dirty="0">
                <a:solidFill>
                  <a:srgbClr val="007364"/>
                </a:solidFill>
                <a:latin typeface="Arial" charset="0"/>
              </a:rPr>
              <a:t>© 2023 – FSE/ANM</a:t>
            </a:r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9CBD5585-7736-EC42-8C8F-8266C7A2E78D}"/>
              </a:ext>
            </a:extLst>
          </p:cNvPr>
          <p:cNvCxnSpPr/>
          <p:nvPr userDrawn="1"/>
        </p:nvCxnSpPr>
        <p:spPr>
          <a:xfrm>
            <a:off x="1593850" y="66675"/>
            <a:ext cx="0" cy="361950"/>
          </a:xfrm>
          <a:prstGeom prst="line">
            <a:avLst/>
          </a:prstGeom>
          <a:noFill/>
          <a:ln w="6350" cap="sq" cmpd="sng" algn="ctr">
            <a:solidFill>
              <a:srgbClr val="636569"/>
            </a:solidFill>
            <a:prstDash val="solid"/>
            <a:miter lim="800000"/>
            <a:headEnd type="none" w="med" len="med"/>
            <a:tailEnd type="none" w="lg" len="lg"/>
          </a:ln>
        </p:spPr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id="{F15A6ABC-A612-0842-B344-3C933414A3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9984" y="50658"/>
            <a:ext cx="1327934" cy="38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093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hf sldNum="0" hdr="0" dt="0"/>
  <p:txStyles>
    <p:titleStyle>
      <a:lvl1pPr algn="l" defTabSz="457189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chemeClr val="bg1"/>
          </a:solidFill>
          <a:latin typeface="Arial"/>
          <a:ea typeface="ＭＳ Ｐゴシック" pitchFamily="-101" charset="-128"/>
          <a:cs typeface="ＭＳ Ｐゴシック" pitchFamily="-101" charset="-128"/>
        </a:defRPr>
      </a:lvl1pPr>
      <a:lvl2pPr algn="l" defTabSz="457189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-101" charset="-128"/>
          <a:cs typeface="ＭＳ Ｐゴシック" pitchFamily="-101" charset="-128"/>
        </a:defRPr>
      </a:lvl2pPr>
      <a:lvl3pPr algn="l" defTabSz="457189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-101" charset="-128"/>
          <a:cs typeface="ＭＳ Ｐゴシック" pitchFamily="-101" charset="-128"/>
        </a:defRPr>
      </a:lvl3pPr>
      <a:lvl4pPr algn="l" defTabSz="457189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-101" charset="-128"/>
          <a:cs typeface="ＭＳ Ｐゴシック" pitchFamily="-101" charset="-128"/>
        </a:defRPr>
      </a:lvl4pPr>
      <a:lvl5pPr algn="l" defTabSz="457189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ea typeface="ＭＳ Ｐゴシック" pitchFamily="-101" charset="-128"/>
          <a:cs typeface="ＭＳ Ｐゴシック" pitchFamily="-101" charset="-128"/>
        </a:defRPr>
      </a:lvl5pPr>
      <a:lvl6pPr marL="457189" algn="l" defTabSz="457189" rtl="0" eaLnBrk="1" fontAlgn="base" hangingPunct="1">
        <a:spcBef>
          <a:spcPct val="0"/>
        </a:spcBef>
        <a:spcAft>
          <a:spcPct val="0"/>
        </a:spcAft>
        <a:defRPr sz="1500" b="1">
          <a:solidFill>
            <a:srgbClr val="00449E"/>
          </a:solidFill>
          <a:latin typeface="Arial" charset="0"/>
          <a:ea typeface="ＭＳ Ｐゴシック" charset="-128"/>
        </a:defRPr>
      </a:lvl6pPr>
      <a:lvl7pPr marL="914377" algn="l" defTabSz="457189" rtl="0" eaLnBrk="1" fontAlgn="base" hangingPunct="1">
        <a:spcBef>
          <a:spcPct val="0"/>
        </a:spcBef>
        <a:spcAft>
          <a:spcPct val="0"/>
        </a:spcAft>
        <a:defRPr sz="1500" b="1">
          <a:solidFill>
            <a:srgbClr val="00449E"/>
          </a:solidFill>
          <a:latin typeface="Arial" charset="0"/>
          <a:ea typeface="ＭＳ Ｐゴシック" charset="-128"/>
        </a:defRPr>
      </a:lvl7pPr>
      <a:lvl8pPr marL="1371566" algn="l" defTabSz="457189" rtl="0" eaLnBrk="1" fontAlgn="base" hangingPunct="1">
        <a:spcBef>
          <a:spcPct val="0"/>
        </a:spcBef>
        <a:spcAft>
          <a:spcPct val="0"/>
        </a:spcAft>
        <a:defRPr sz="1500" b="1">
          <a:solidFill>
            <a:srgbClr val="00449E"/>
          </a:solidFill>
          <a:latin typeface="Arial" charset="0"/>
          <a:ea typeface="ＭＳ Ｐゴシック" charset="-128"/>
        </a:defRPr>
      </a:lvl8pPr>
      <a:lvl9pPr marL="1828754" algn="l" defTabSz="457189" rtl="0" eaLnBrk="1" fontAlgn="base" hangingPunct="1">
        <a:spcBef>
          <a:spcPct val="0"/>
        </a:spcBef>
        <a:spcAft>
          <a:spcPct val="0"/>
        </a:spcAft>
        <a:defRPr sz="1500" b="1">
          <a:solidFill>
            <a:srgbClr val="00449E"/>
          </a:solidFill>
          <a:latin typeface="Arial" charset="0"/>
          <a:ea typeface="ＭＳ Ｐゴシック" charset="-128"/>
        </a:defRPr>
      </a:lvl9pPr>
    </p:titleStyle>
    <p:bodyStyle>
      <a:lvl1pPr marL="342891" indent="-342891" algn="l" defTabSz="457189" rtl="0" eaLnBrk="0" fontAlgn="base" hangingPunct="0">
        <a:spcBef>
          <a:spcPct val="20000"/>
        </a:spcBef>
        <a:spcAft>
          <a:spcPts val="1200"/>
        </a:spcAft>
        <a:buClr>
          <a:schemeClr val="accent1"/>
        </a:buClr>
        <a:buFont typeface="Wingdings" charset="2"/>
        <a:buChar char="§"/>
        <a:defRPr sz="2700" kern="1200">
          <a:solidFill>
            <a:schemeClr val="bg1"/>
          </a:solidFill>
          <a:latin typeface="Arial"/>
          <a:ea typeface="ＭＳ Ｐゴシック" pitchFamily="-101" charset="-128"/>
          <a:cs typeface="ＭＳ Ｐゴシック" pitchFamily="-101" charset="-128"/>
        </a:defRPr>
      </a:lvl1pPr>
      <a:lvl2pPr marL="742932" indent="-285744" algn="l" defTabSz="457189" rtl="0" eaLnBrk="0" fontAlgn="base" hangingPunct="0">
        <a:spcBef>
          <a:spcPct val="20000"/>
        </a:spcBef>
        <a:spcAft>
          <a:spcPts val="1200"/>
        </a:spcAft>
        <a:buClr>
          <a:schemeClr val="bg1"/>
        </a:buClr>
        <a:buFont typeface="Arial" charset="0"/>
        <a:buChar char="•"/>
        <a:defRPr sz="2000" kern="1200">
          <a:solidFill>
            <a:schemeClr val="bg1"/>
          </a:solidFill>
          <a:latin typeface="Arial"/>
          <a:ea typeface="ＭＳ Ｐゴシック" charset="-128"/>
          <a:cs typeface="Arial"/>
        </a:defRPr>
      </a:lvl2pPr>
      <a:lvl3pPr marL="1142971" indent="-228594" algn="l" defTabSz="457189" rtl="0" eaLnBrk="0" fontAlgn="base" hangingPunct="0">
        <a:spcBef>
          <a:spcPct val="20000"/>
        </a:spcBef>
        <a:spcAft>
          <a:spcPts val="1200"/>
        </a:spcAft>
        <a:buClr>
          <a:schemeClr val="bg1"/>
        </a:buClr>
        <a:buFont typeface="Arial" charset="0"/>
        <a:buChar char="•"/>
        <a:defRPr sz="1600" kern="1200">
          <a:solidFill>
            <a:schemeClr val="bg1"/>
          </a:solidFill>
          <a:latin typeface="Arial"/>
          <a:ea typeface="ＭＳ Ｐゴシック" charset="-128"/>
          <a:cs typeface="Arial"/>
        </a:defRPr>
      </a:lvl3pPr>
      <a:lvl4pPr marL="1600160" indent="-228594" algn="l" defTabSz="457189" rtl="0" eaLnBrk="0" fontAlgn="base" hangingPunct="0">
        <a:spcBef>
          <a:spcPct val="20000"/>
        </a:spcBef>
        <a:spcAft>
          <a:spcPts val="1200"/>
        </a:spcAft>
        <a:buClr>
          <a:schemeClr val="bg1"/>
        </a:buClr>
        <a:buFont typeface="Arial" charset="0"/>
        <a:buChar char="•"/>
        <a:defRPr sz="1500" kern="1200">
          <a:solidFill>
            <a:schemeClr val="bg1"/>
          </a:solidFill>
          <a:latin typeface="Arial"/>
          <a:ea typeface="ＭＳ Ｐゴシック" charset="-128"/>
          <a:cs typeface="Arial"/>
        </a:defRPr>
      </a:lvl4pPr>
      <a:lvl5pPr marL="2057349" indent="-228594" algn="l" defTabSz="457189" rtl="0" eaLnBrk="0" fontAlgn="base" hangingPunct="0">
        <a:spcBef>
          <a:spcPct val="20000"/>
        </a:spcBef>
        <a:spcAft>
          <a:spcPts val="1200"/>
        </a:spcAft>
        <a:buClr>
          <a:schemeClr val="bg1"/>
        </a:buClr>
        <a:buFont typeface="Arial" charset="0"/>
        <a:buChar char="•"/>
        <a:defRPr sz="1200" kern="1200">
          <a:solidFill>
            <a:schemeClr val="bg1"/>
          </a:solidFill>
          <a:latin typeface="Arial"/>
          <a:ea typeface="ＭＳ Ｐゴシック" charset="-128"/>
          <a:cs typeface="Arial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0">
          <p15:clr>
            <a:srgbClr val="F26B43"/>
          </p15:clr>
        </p15:guide>
        <p15:guide id="2" pos="41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confex.com/ash/2022/webprogram/Paper162594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confex.com/ash/2022/webprogram/Paper165256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confex.com/ash/2022/webprogram/Paper165256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confex.com/ash/2022/webprogram/Paper158024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confex.com/ash/2022/webprogram/Paper158024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confex.com/ash/2022/webprogram/Paper158024.html" TargetMode="External"/><Relationship Id="rId7" Type="http://schemas.microsoft.com/office/2007/relationships/hdphoto" Target="../media/hdphoto2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confex.com/ash/2022/webprogram/Paper158024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confex.com/ash/2022/webprogram/Paper162594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confex.com/ash/2022/webprogram/Paper162594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95DFE515-716E-2345-B792-20BCF7BB45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Immagine che contiene pianta, tavolo, albero, fiore&#10;&#10;Descrizione generata automaticamente">
            <a:extLst>
              <a:ext uri="{FF2B5EF4-FFF2-40B4-BE49-F238E27FC236}">
                <a16:creationId xmlns:a16="http://schemas.microsoft.com/office/drawing/2014/main" id="{BB669210-31F8-484E-99B1-162369A008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780" r="22139" b="2987"/>
          <a:stretch/>
        </p:blipFill>
        <p:spPr>
          <a:xfrm>
            <a:off x="673105" y="2132833"/>
            <a:ext cx="6262750" cy="605822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22" name="Ovale 21">
            <a:extLst>
              <a:ext uri="{FF2B5EF4-FFF2-40B4-BE49-F238E27FC236}">
                <a16:creationId xmlns:a16="http://schemas.microsoft.com/office/drawing/2014/main" id="{9F9BED91-7711-3545-ADCA-A57F5D2352F6}"/>
              </a:ext>
            </a:extLst>
          </p:cNvPr>
          <p:cNvSpPr/>
          <p:nvPr/>
        </p:nvSpPr>
        <p:spPr>
          <a:xfrm>
            <a:off x="2272782" y="908474"/>
            <a:ext cx="2330031" cy="2330031"/>
          </a:xfrm>
          <a:prstGeom prst="ellipse">
            <a:avLst/>
          </a:prstGeom>
          <a:solidFill>
            <a:schemeClr val="bg1">
              <a:alpha val="71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 descr="Immagine che contiene fiore, frutta, albero&#10;&#10;Descrizione generata automaticamente">
            <a:extLst>
              <a:ext uri="{FF2B5EF4-FFF2-40B4-BE49-F238E27FC236}">
                <a16:creationId xmlns:a16="http://schemas.microsoft.com/office/drawing/2014/main" id="{AE4EB5AA-09A8-3841-ABEB-7D4D2D1E75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40" t="2906" r="10948" b="2020"/>
          <a:stretch/>
        </p:blipFill>
        <p:spPr>
          <a:xfrm>
            <a:off x="5936012" y="-744725"/>
            <a:ext cx="5118913" cy="5061453"/>
          </a:xfrm>
          <a:prstGeom prst="ellipse">
            <a:avLst/>
          </a:prstGeom>
          <a:ln w="12700">
            <a:solidFill>
              <a:schemeClr val="bg1"/>
            </a:solidFill>
          </a:ln>
        </p:spPr>
      </p:pic>
      <p:sp>
        <p:nvSpPr>
          <p:cNvPr id="20" name="Ovale 19">
            <a:extLst>
              <a:ext uri="{FF2B5EF4-FFF2-40B4-BE49-F238E27FC236}">
                <a16:creationId xmlns:a16="http://schemas.microsoft.com/office/drawing/2014/main" id="{D9B4B8A7-0030-7C4F-8577-F9ECA11C3EFD}"/>
              </a:ext>
            </a:extLst>
          </p:cNvPr>
          <p:cNvSpPr/>
          <p:nvPr/>
        </p:nvSpPr>
        <p:spPr>
          <a:xfrm>
            <a:off x="7484971" y="3230085"/>
            <a:ext cx="2144051" cy="2144051"/>
          </a:xfrm>
          <a:prstGeom prst="ellipse">
            <a:avLst/>
          </a:prstGeom>
          <a:solidFill>
            <a:schemeClr val="bg1">
              <a:alpha val="71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ADC5D1CB-A0EB-B641-AB71-B6852CD8CB21}"/>
              </a:ext>
            </a:extLst>
          </p:cNvPr>
          <p:cNvGrpSpPr/>
          <p:nvPr/>
        </p:nvGrpSpPr>
        <p:grpSpPr>
          <a:xfrm>
            <a:off x="3555263" y="399884"/>
            <a:ext cx="4607170" cy="6058223"/>
            <a:chOff x="3555263" y="399884"/>
            <a:chExt cx="4607170" cy="6058223"/>
          </a:xfrm>
        </p:grpSpPr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B3C21876-ACF0-0343-8CF8-A4E417E69D94}"/>
                </a:ext>
              </a:extLst>
            </p:cNvPr>
            <p:cNvSpPr/>
            <p:nvPr/>
          </p:nvSpPr>
          <p:spPr>
            <a:xfrm>
              <a:off x="3555263" y="399884"/>
              <a:ext cx="4607170" cy="60582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31800" dist="38100" dir="2700000" sx="101000" sy="101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1718DD1C-5A9B-0E40-9300-27E53007110B}"/>
                </a:ext>
              </a:extLst>
            </p:cNvPr>
            <p:cNvSpPr txBox="1"/>
            <p:nvPr/>
          </p:nvSpPr>
          <p:spPr>
            <a:xfrm>
              <a:off x="4053697" y="3026139"/>
              <a:ext cx="3615452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ts val="1000"/>
                </a:spcBef>
              </a:pPr>
              <a:r>
                <a:rPr lang="en-GB" sz="2800" dirty="0">
                  <a:solidFill>
                    <a:srgbClr val="F38D08"/>
                  </a:solidFill>
                  <a:cs typeface="Arial" panose="020B0604020202020204" pitchFamily="34" charset="0"/>
                </a:rPr>
                <a:t>Update da </a:t>
              </a:r>
              <a:r>
                <a:rPr lang="en-GB" sz="2800" b="1" dirty="0">
                  <a:solidFill>
                    <a:srgbClr val="F38D08"/>
                  </a:solidFill>
                  <a:cs typeface="Arial" panose="020B0604020202020204" pitchFamily="34" charset="0"/>
                </a:rPr>
                <a:t>ASH 2022</a:t>
              </a:r>
            </a:p>
          </p:txBody>
        </p:sp>
        <p:cxnSp>
          <p:nvCxnSpPr>
            <p:cNvPr id="23" name="Connettore 1 22">
              <a:extLst>
                <a:ext uri="{FF2B5EF4-FFF2-40B4-BE49-F238E27FC236}">
                  <a16:creationId xmlns:a16="http://schemas.microsoft.com/office/drawing/2014/main" id="{6E0E515D-0DC3-E949-B01B-668F39781D02}"/>
                </a:ext>
              </a:extLst>
            </p:cNvPr>
            <p:cNvCxnSpPr/>
            <p:nvPr/>
          </p:nvCxnSpPr>
          <p:spPr>
            <a:xfrm>
              <a:off x="4053697" y="2788932"/>
              <a:ext cx="3610303" cy="0"/>
            </a:xfrm>
            <a:prstGeom prst="line">
              <a:avLst/>
            </a:prstGeom>
            <a:ln>
              <a:solidFill>
                <a:srgbClr val="2363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>
              <a:extLst>
                <a:ext uri="{FF2B5EF4-FFF2-40B4-BE49-F238E27FC236}">
                  <a16:creationId xmlns:a16="http://schemas.microsoft.com/office/drawing/2014/main" id="{0398D16D-8089-D043-9255-0DEE10E1217D}"/>
                </a:ext>
              </a:extLst>
            </p:cNvPr>
            <p:cNvCxnSpPr/>
            <p:nvPr/>
          </p:nvCxnSpPr>
          <p:spPr>
            <a:xfrm>
              <a:off x="4053697" y="3739637"/>
              <a:ext cx="3610303" cy="0"/>
            </a:xfrm>
            <a:prstGeom prst="line">
              <a:avLst/>
            </a:prstGeom>
            <a:ln>
              <a:solidFill>
                <a:srgbClr val="2363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E611CCD6-86E7-0C4C-9C3B-294312CD3860}"/>
                </a:ext>
              </a:extLst>
            </p:cNvPr>
            <p:cNvSpPr/>
            <p:nvPr/>
          </p:nvSpPr>
          <p:spPr>
            <a:xfrm>
              <a:off x="3555263" y="4150849"/>
              <a:ext cx="4607170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GB" altLang="it-IT" sz="1600" b="1" dirty="0">
                  <a:cs typeface="Arial" panose="020B0604020202020204" pitchFamily="34" charset="0"/>
                </a:rPr>
                <a:t>Pier Luigi </a:t>
              </a:r>
              <a:r>
                <a:rPr lang="en-GB" altLang="it-IT" sz="1600" b="1" dirty="0" err="1">
                  <a:cs typeface="Arial" panose="020B0604020202020204" pitchFamily="34" charset="0"/>
                </a:rPr>
                <a:t>Zinzani</a:t>
              </a:r>
              <a:endParaRPr lang="en-GB" altLang="it-IT" sz="1600" b="1" dirty="0">
                <a:cs typeface="Arial" panose="020B0604020202020204" pitchFamily="34" charset="0"/>
              </a:endParaRPr>
            </a:p>
            <a:p>
              <a:pPr algn="ctr">
                <a:spcBef>
                  <a:spcPts val="1200"/>
                </a:spcBef>
              </a:pPr>
              <a:r>
                <a:rPr lang="en-GB" altLang="it-IT" sz="1400" dirty="0">
                  <a:cs typeface="Arial" panose="020B0604020202020204" pitchFamily="34" charset="0"/>
                </a:rPr>
                <a:t>IRCSS </a:t>
              </a:r>
              <a:r>
                <a:rPr lang="en-GB" altLang="it-IT" sz="1400" dirty="0" err="1">
                  <a:cs typeface="Arial" panose="020B0604020202020204" pitchFamily="34" charset="0"/>
                </a:rPr>
                <a:t>Azienda</a:t>
              </a:r>
              <a:r>
                <a:rPr lang="en-GB" altLang="it-IT" sz="1400" dirty="0">
                  <a:cs typeface="Arial" panose="020B0604020202020204" pitchFamily="34" charset="0"/>
                </a:rPr>
                <a:t> </a:t>
              </a:r>
              <a:r>
                <a:rPr lang="en-GB" altLang="it-IT" sz="1400" dirty="0" err="1">
                  <a:cs typeface="Arial" panose="020B0604020202020204" pitchFamily="34" charset="0"/>
                </a:rPr>
                <a:t>Ospedaliera-Universitaria</a:t>
              </a:r>
              <a:r>
                <a:rPr lang="en-GB" altLang="it-IT" sz="1400" dirty="0">
                  <a:cs typeface="Arial" panose="020B0604020202020204" pitchFamily="34" charset="0"/>
                </a:rPr>
                <a:t> di Bologna</a:t>
              </a:r>
              <a:br>
                <a:rPr lang="en-GB" altLang="it-IT" sz="1400" dirty="0">
                  <a:cs typeface="Arial" panose="020B0604020202020204" pitchFamily="34" charset="0"/>
                </a:rPr>
              </a:br>
              <a:r>
                <a:rPr lang="en-GB" altLang="it-IT" sz="1400" dirty="0" err="1">
                  <a:cs typeface="Arial" panose="020B0604020202020204" pitchFamily="34" charset="0"/>
                </a:rPr>
                <a:t>Istituto</a:t>
              </a:r>
              <a:r>
                <a:rPr lang="en-GB" altLang="it-IT" sz="1400" dirty="0">
                  <a:cs typeface="Arial" panose="020B0604020202020204" pitchFamily="34" charset="0"/>
                </a:rPr>
                <a:t> di </a:t>
              </a:r>
              <a:r>
                <a:rPr lang="en-GB" altLang="it-IT" sz="1400" dirty="0" err="1">
                  <a:cs typeface="Arial" panose="020B0604020202020204" pitchFamily="34" charset="0"/>
                </a:rPr>
                <a:t>Ematologia</a:t>
              </a:r>
              <a:r>
                <a:rPr lang="en-GB" altLang="it-IT" sz="1400" dirty="0">
                  <a:cs typeface="Arial" panose="020B0604020202020204" pitchFamily="34" charset="0"/>
                </a:rPr>
                <a:t> «L. e A. </a:t>
              </a:r>
              <a:r>
                <a:rPr lang="en-GB" altLang="it-IT" sz="1400" dirty="0" err="1">
                  <a:cs typeface="Arial" panose="020B0604020202020204" pitchFamily="34" charset="0"/>
                </a:rPr>
                <a:t>Seràgnoli</a:t>
              </a:r>
              <a:r>
                <a:rPr lang="en-GB" altLang="it-IT" sz="1400" dirty="0">
                  <a:cs typeface="Arial" panose="020B0604020202020204" pitchFamily="34" charset="0"/>
                </a:rPr>
                <a:t>»</a:t>
              </a:r>
              <a:br>
                <a:rPr lang="en-GB" altLang="it-IT" sz="1400" dirty="0">
                  <a:cs typeface="Arial" panose="020B0604020202020204" pitchFamily="34" charset="0"/>
                </a:rPr>
              </a:br>
              <a:r>
                <a:rPr lang="en-GB" altLang="it-IT" sz="1400" dirty="0" err="1">
                  <a:cs typeface="Arial" panose="020B0604020202020204" pitchFamily="34" charset="0"/>
                </a:rPr>
                <a:t>Dipartimento</a:t>
              </a:r>
              <a:r>
                <a:rPr lang="en-GB" altLang="it-IT" sz="1400" dirty="0">
                  <a:cs typeface="Arial" panose="020B0604020202020204" pitchFamily="34" charset="0"/>
                </a:rPr>
                <a:t> di Medicina </a:t>
              </a:r>
              <a:r>
                <a:rPr lang="en-GB" altLang="it-IT" sz="1400" dirty="0" err="1">
                  <a:cs typeface="Arial" panose="020B0604020202020204" pitchFamily="34" charset="0"/>
                </a:rPr>
                <a:t>Specialistica</a:t>
              </a:r>
              <a:r>
                <a:rPr lang="en-GB" altLang="it-IT" sz="1400" dirty="0">
                  <a:cs typeface="Arial" panose="020B0604020202020204" pitchFamily="34" charset="0"/>
                </a:rPr>
                <a:t>, </a:t>
              </a:r>
              <a:r>
                <a:rPr lang="en-GB" altLang="it-IT" sz="1400" dirty="0" err="1">
                  <a:cs typeface="Arial" panose="020B0604020202020204" pitchFamily="34" charset="0"/>
                </a:rPr>
                <a:t>Diagnostica</a:t>
              </a:r>
              <a:r>
                <a:rPr lang="en-GB" altLang="it-IT" sz="1400" dirty="0">
                  <a:cs typeface="Arial" panose="020B0604020202020204" pitchFamily="34" charset="0"/>
                </a:rPr>
                <a:t> e </a:t>
              </a:r>
              <a:r>
                <a:rPr lang="en-GB" altLang="it-IT" sz="1400" dirty="0" err="1">
                  <a:cs typeface="Arial" panose="020B0604020202020204" pitchFamily="34" charset="0"/>
                </a:rPr>
                <a:t>Sperimentale</a:t>
              </a:r>
              <a:r>
                <a:rPr lang="en-GB" altLang="it-IT" sz="1400" dirty="0">
                  <a:cs typeface="Arial" panose="020B0604020202020204" pitchFamily="34" charset="0"/>
                </a:rPr>
                <a:t>, </a:t>
              </a:r>
              <a:r>
                <a:rPr lang="en-GB" altLang="it-IT" sz="1400" dirty="0" err="1">
                  <a:cs typeface="Arial" panose="020B0604020202020204" pitchFamily="34" charset="0"/>
                </a:rPr>
                <a:t>Università</a:t>
              </a:r>
              <a:r>
                <a:rPr lang="en-GB" altLang="it-IT" sz="1400" dirty="0">
                  <a:cs typeface="Arial" panose="020B0604020202020204" pitchFamily="34" charset="0"/>
                </a:rPr>
                <a:t> </a:t>
              </a:r>
              <a:r>
                <a:rPr lang="en-GB" altLang="it-IT" sz="1400" dirty="0" err="1">
                  <a:cs typeface="Arial" panose="020B0604020202020204" pitchFamily="34" charset="0"/>
                </a:rPr>
                <a:t>degli</a:t>
              </a:r>
              <a:r>
                <a:rPr lang="en-GB" altLang="it-IT" sz="1400" dirty="0">
                  <a:cs typeface="Arial" panose="020B0604020202020204" pitchFamily="34" charset="0"/>
                </a:rPr>
                <a:t> </a:t>
              </a:r>
              <a:r>
                <a:rPr lang="en-GB" altLang="it-IT" sz="1400" dirty="0" err="1">
                  <a:cs typeface="Arial" panose="020B0604020202020204" pitchFamily="34" charset="0"/>
                </a:rPr>
                <a:t>studi</a:t>
              </a:r>
              <a:r>
                <a:rPr lang="en-GB" altLang="it-IT" sz="1400" dirty="0">
                  <a:cs typeface="Arial" panose="020B0604020202020204" pitchFamily="34" charset="0"/>
                </a:rPr>
                <a:t> di Bologna</a:t>
              </a:r>
            </a:p>
            <a:p>
              <a:pPr algn="ctr">
                <a:spcBef>
                  <a:spcPts val="1200"/>
                </a:spcBef>
              </a:pPr>
              <a:endParaRPr lang="en-GB" altLang="it-IT" sz="1200" dirty="0" err="1">
                <a:cs typeface="Arial" panose="020B0604020202020204" pitchFamily="34" charset="0"/>
              </a:endParaRPr>
            </a:p>
          </p:txBody>
        </p:sp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32D5D4DE-9483-1D4D-A9BF-C21F1774F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81580" y="1455280"/>
              <a:ext cx="2950177" cy="6103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705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9413" y="-1588"/>
            <a:ext cx="10542587" cy="842963"/>
          </a:xfrm>
        </p:spPr>
        <p:txBody>
          <a:bodyPr>
            <a:noAutofit/>
          </a:bodyPr>
          <a:lstStyle/>
          <a:p>
            <a:r>
              <a:rPr lang="it-IT" dirty="0"/>
              <a:t>CAR T-</a:t>
            </a:r>
            <a:r>
              <a:rPr lang="it-IT" dirty="0" err="1"/>
              <a:t>cell</a:t>
            </a:r>
            <a:r>
              <a:rPr lang="it-IT" dirty="0"/>
              <a:t> </a:t>
            </a:r>
            <a:r>
              <a:rPr lang="it-IT" dirty="0" err="1"/>
              <a:t>therapy</a:t>
            </a:r>
            <a:r>
              <a:rPr lang="it-IT" dirty="0"/>
              <a:t> </a:t>
            </a:r>
            <a:r>
              <a:rPr lang="it-IT" dirty="0" err="1"/>
              <a:t>remain</a:t>
            </a:r>
            <a:r>
              <a:rPr lang="it-IT" dirty="0"/>
              <a:t> </a:t>
            </a:r>
            <a:r>
              <a:rPr lang="it-IT" dirty="0" err="1"/>
              <a:t>effective</a:t>
            </a:r>
            <a:r>
              <a:rPr lang="it-IT" dirty="0"/>
              <a:t> in </a:t>
            </a:r>
            <a:r>
              <a:rPr lang="it-IT" dirty="0" err="1"/>
              <a:t>patients</a:t>
            </a:r>
            <a:r>
              <a:rPr lang="it-IT" dirty="0"/>
              <a:t> with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B-</a:t>
            </a:r>
            <a:r>
              <a:rPr lang="it-IT" dirty="0" err="1"/>
              <a:t>cell</a:t>
            </a:r>
            <a:r>
              <a:rPr lang="it-IT" dirty="0"/>
              <a:t> NHL 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err="1"/>
              <a:t>bispecific</a:t>
            </a:r>
            <a:r>
              <a:rPr lang="it-IT" dirty="0"/>
              <a:t> </a:t>
            </a:r>
            <a:r>
              <a:rPr lang="it-IT" dirty="0" err="1"/>
              <a:t>antibodies</a:t>
            </a:r>
            <a:r>
              <a:rPr lang="it-IT" dirty="0"/>
              <a:t> </a:t>
            </a:r>
            <a:r>
              <a:rPr lang="it-IT" dirty="0" err="1"/>
              <a:t>exposure</a:t>
            </a:r>
            <a:r>
              <a:rPr lang="it-IT" dirty="0"/>
              <a:t>: </a:t>
            </a:r>
            <a:r>
              <a:rPr lang="it-IT" dirty="0" err="1"/>
              <a:t>results</a:t>
            </a:r>
            <a:r>
              <a:rPr lang="it-IT" dirty="0"/>
              <a:t> of a LYSA </a:t>
            </a:r>
            <a:r>
              <a:rPr lang="it-IT" dirty="0" err="1"/>
              <a:t>study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on the </a:t>
            </a:r>
            <a:r>
              <a:rPr lang="it-IT" dirty="0" err="1"/>
              <a:t>Descar</a:t>
            </a:r>
            <a:r>
              <a:rPr lang="it-IT" dirty="0"/>
              <a:t>-T </a:t>
            </a:r>
            <a:r>
              <a:rPr lang="it-IT" dirty="0" err="1"/>
              <a:t>registry</a:t>
            </a:r>
            <a:endParaRPr lang="it-IT" dirty="0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B279633-1876-1F4D-A526-A88D328FA331}"/>
              </a:ext>
            </a:extLst>
          </p:cNvPr>
          <p:cNvSpPr txBox="1"/>
          <p:nvPr/>
        </p:nvSpPr>
        <p:spPr>
          <a:xfrm>
            <a:off x="0" y="6371344"/>
            <a:ext cx="612933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it-IT" sz="700" i="1" dirty="0">
                <a:latin typeface="Arial"/>
              </a:rPr>
              <a:t>TME: </a:t>
            </a:r>
            <a:r>
              <a:rPr lang="it-IT" sz="700" i="1" dirty="0" err="1">
                <a:latin typeface="Arial"/>
              </a:rPr>
              <a:t>tumor</a:t>
            </a:r>
            <a:r>
              <a:rPr lang="it-IT" sz="700" i="1" dirty="0">
                <a:latin typeface="Arial"/>
              </a:rPr>
              <a:t> </a:t>
            </a:r>
            <a:r>
              <a:rPr lang="it-IT" sz="700" i="1" dirty="0" err="1">
                <a:latin typeface="Arial"/>
              </a:rPr>
              <a:t>microenvironment</a:t>
            </a:r>
            <a:endParaRPr lang="it-IT" sz="700" i="1" dirty="0">
              <a:latin typeface="Arial"/>
            </a:endParaRPr>
          </a:p>
        </p:txBody>
      </p: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26CA88FF-3EB1-3E4E-8055-6169BEAB93CE}"/>
              </a:ext>
            </a:extLst>
          </p:cNvPr>
          <p:cNvSpPr/>
          <p:nvPr/>
        </p:nvSpPr>
        <p:spPr bwMode="auto">
          <a:xfrm>
            <a:off x="853040" y="1449387"/>
            <a:ext cx="6682276" cy="4176713"/>
          </a:xfrm>
          <a:prstGeom prst="roundRect">
            <a:avLst>
              <a:gd name="adj" fmla="val 3511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  <p:sp>
        <p:nvSpPr>
          <p:cNvPr id="41" name="Rettangolo con angoli arrotondati 40">
            <a:extLst>
              <a:ext uri="{FF2B5EF4-FFF2-40B4-BE49-F238E27FC236}">
                <a16:creationId xmlns:a16="http://schemas.microsoft.com/office/drawing/2014/main" id="{637133D4-D96E-A64A-9515-7898B42BBCD7}"/>
              </a:ext>
            </a:extLst>
          </p:cNvPr>
          <p:cNvSpPr/>
          <p:nvPr/>
        </p:nvSpPr>
        <p:spPr bwMode="auto">
          <a:xfrm>
            <a:off x="1102824" y="2221077"/>
            <a:ext cx="6432492" cy="2919330"/>
          </a:xfrm>
          <a:prstGeom prst="roundRect">
            <a:avLst>
              <a:gd name="adj" fmla="val 5316"/>
            </a:avLst>
          </a:prstGeom>
          <a:solidFill>
            <a:schemeClr val="bg1">
              <a:alpha val="5000"/>
            </a:schemeClr>
          </a:solidFill>
          <a:ln w="127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lIns="144000" tIns="0" rIns="180000" bIns="0" rtlCol="0" anchor="ctr"/>
          <a:lstStyle/>
          <a:p>
            <a:pPr lvl="0">
              <a:spcBef>
                <a:spcPts val="1200"/>
              </a:spcBef>
              <a:buClr>
                <a:srgbClr val="FBB03B"/>
              </a:buClr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</a:t>
            </a:r>
            <a:b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ORR 53.6%; CR 25.0%;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mPFS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3.2;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mTTNT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142 d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LBCL subgroup: 6 months PFS 17.4%;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mPFS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3.1 months;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mDOR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2.7 months</a:t>
            </a:r>
            <a:b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200"/>
              </a:spcBef>
              <a:buClr>
                <a:srgbClr val="FBB03B"/>
              </a:buClr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CAR-T INFUSION</a:t>
            </a:r>
            <a:b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ORR 92.9%; CR 50.0%;  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LBCL subgroup: 72% received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axi-cel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28% received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tisa-cel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 </a:t>
            </a:r>
            <a:b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ORR 91.6%; best CR 45.8% 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LBCL subgroup: 1-year PFS 37.2%; 1-year OS 53.5%. </a:t>
            </a:r>
            <a:b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1-year DOR was 40.7%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EB780DD-FA91-2C42-9014-111A03165DAE}"/>
              </a:ext>
            </a:extLst>
          </p:cNvPr>
          <p:cNvSpPr txBox="1"/>
          <p:nvPr/>
        </p:nvSpPr>
        <p:spPr>
          <a:xfrm>
            <a:off x="1102824" y="1593664"/>
            <a:ext cx="3026957" cy="33855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6913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KEY RESULTS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740E984-8DD2-674E-B45B-A3B7108E1AD9}"/>
              </a:ext>
            </a:extLst>
          </p:cNvPr>
          <p:cNvSpPr txBox="1"/>
          <p:nvPr/>
        </p:nvSpPr>
        <p:spPr>
          <a:xfrm>
            <a:off x="8034884" y="1593664"/>
            <a:ext cx="1655126" cy="33855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9554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84FA007F-947D-1B4B-BBA3-89D6CCF1F424}"/>
              </a:ext>
            </a:extLst>
          </p:cNvPr>
          <p:cNvSpPr txBox="1"/>
          <p:nvPr/>
        </p:nvSpPr>
        <p:spPr>
          <a:xfrm>
            <a:off x="8034884" y="2498364"/>
            <a:ext cx="3054291" cy="22159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The efficacy of CAR-T appears preserved in B-NHL patients whose disease progressed after prior treatment with bispecific antibodies 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No new toxicity signals have been identified</a:t>
            </a:r>
          </a:p>
        </p:txBody>
      </p:sp>
      <p:sp>
        <p:nvSpPr>
          <p:cNvPr id="46" name="Rettangolo con angoli arrotondati 45">
            <a:extLst>
              <a:ext uri="{FF2B5EF4-FFF2-40B4-BE49-F238E27FC236}">
                <a16:creationId xmlns:a16="http://schemas.microsoft.com/office/drawing/2014/main" id="{00DE7D0F-0B5C-5E43-8490-96AFE3E7FE48}"/>
              </a:ext>
            </a:extLst>
          </p:cNvPr>
          <p:cNvSpPr/>
          <p:nvPr/>
        </p:nvSpPr>
        <p:spPr bwMode="auto">
          <a:xfrm>
            <a:off x="7785100" y="1449388"/>
            <a:ext cx="3387725" cy="4176712"/>
          </a:xfrm>
          <a:prstGeom prst="roundRect">
            <a:avLst>
              <a:gd name="adj" fmla="val 3310"/>
            </a:avLst>
          </a:prstGeom>
          <a:noFill/>
          <a:ln w="12700" cap="sq" cmpd="sng" algn="ctr">
            <a:solidFill>
              <a:srgbClr val="236364"/>
            </a:solidFill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7E421FA-D291-1646-B02A-59C576BD4AE6}"/>
              </a:ext>
            </a:extLst>
          </p:cNvPr>
          <p:cNvSpPr txBox="1"/>
          <p:nvPr/>
        </p:nvSpPr>
        <p:spPr>
          <a:xfrm>
            <a:off x="6413157" y="6371344"/>
            <a:ext cx="5778843" cy="215444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lvl="0" algn="r">
              <a:defRPr/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Mod. da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Crochet G, et al. Presented at ASH 2022; Abstract n. 2026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3394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DA201A66-C353-864F-B5F3-285AE788E057}"/>
              </a:ext>
            </a:extLst>
          </p:cNvPr>
          <p:cNvSpPr/>
          <p:nvPr/>
        </p:nvSpPr>
        <p:spPr>
          <a:xfrm>
            <a:off x="0" y="2013995"/>
            <a:ext cx="12192000" cy="2442258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9D80EB1-CA7A-DD46-A45A-B8439CF42608}"/>
              </a:ext>
            </a:extLst>
          </p:cNvPr>
          <p:cNvSpPr/>
          <p:nvPr/>
        </p:nvSpPr>
        <p:spPr>
          <a:xfrm>
            <a:off x="0" y="2106591"/>
            <a:ext cx="12192000" cy="2258993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E9B1AC3E-8E37-C84D-B39F-F7538CFA3525}"/>
              </a:ext>
            </a:extLst>
          </p:cNvPr>
          <p:cNvSpPr txBox="1">
            <a:spLocks/>
          </p:cNvSpPr>
          <p:nvPr/>
        </p:nvSpPr>
        <p:spPr>
          <a:xfrm>
            <a:off x="839788" y="2592929"/>
            <a:ext cx="10333036" cy="6508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dirty="0"/>
              <a:t>A </a:t>
            </a:r>
            <a:r>
              <a:rPr lang="it-IT" dirty="0" err="1"/>
              <a:t>pilot</a:t>
            </a:r>
            <a:r>
              <a:rPr lang="it-IT" dirty="0"/>
              <a:t> </a:t>
            </a:r>
            <a:r>
              <a:rPr lang="it-IT" dirty="0" err="1"/>
              <a:t>study</a:t>
            </a:r>
            <a:r>
              <a:rPr lang="it-IT" dirty="0"/>
              <a:t> of </a:t>
            </a:r>
            <a:r>
              <a:rPr lang="it-IT" dirty="0" err="1"/>
              <a:t>axicabtagene</a:t>
            </a:r>
            <a:r>
              <a:rPr lang="it-IT" dirty="0"/>
              <a:t> </a:t>
            </a:r>
            <a:r>
              <a:rPr lang="it-IT" dirty="0" err="1"/>
              <a:t>ciloleucel</a:t>
            </a:r>
            <a:r>
              <a:rPr lang="it-IT" dirty="0"/>
              <a:t> (AXI-CEL) for the treatment of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</a:t>
            </a:r>
            <a:r>
              <a:rPr lang="it-IT" dirty="0" err="1"/>
              <a:t>primary</a:t>
            </a:r>
            <a:r>
              <a:rPr lang="it-IT" dirty="0"/>
              <a:t> and </a:t>
            </a:r>
            <a:r>
              <a:rPr lang="it-IT" dirty="0" err="1"/>
              <a:t>secondary</a:t>
            </a:r>
            <a:r>
              <a:rPr lang="it-IT" dirty="0"/>
              <a:t> </a:t>
            </a:r>
            <a:r>
              <a:rPr lang="it-IT" dirty="0" err="1"/>
              <a:t>central</a:t>
            </a:r>
            <a:r>
              <a:rPr lang="it-IT" dirty="0"/>
              <a:t> </a:t>
            </a:r>
            <a:r>
              <a:rPr lang="it-IT" dirty="0" err="1"/>
              <a:t>nervous</a:t>
            </a:r>
            <a:r>
              <a:rPr lang="it-IT" dirty="0"/>
              <a:t> </a:t>
            </a:r>
            <a:r>
              <a:rPr lang="it-IT" dirty="0" err="1"/>
              <a:t>system</a:t>
            </a:r>
            <a:r>
              <a:rPr lang="it-IT" dirty="0"/>
              <a:t> </a:t>
            </a:r>
            <a:r>
              <a:rPr lang="it-IT" dirty="0" err="1"/>
              <a:t>lymphoma</a:t>
            </a:r>
            <a:r>
              <a:rPr lang="it-IT" dirty="0"/>
              <a:t> (CNSL)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66C5AEC5-C7C2-0E44-8F91-22BC85CC1BED}"/>
              </a:ext>
            </a:extLst>
          </p:cNvPr>
          <p:cNvSpPr txBox="1">
            <a:spLocks/>
          </p:cNvSpPr>
          <p:nvPr/>
        </p:nvSpPr>
        <p:spPr>
          <a:xfrm>
            <a:off x="839788" y="3673233"/>
            <a:ext cx="10333036" cy="5071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400" b="0" i="1" dirty="0">
                <a:solidFill>
                  <a:srgbClr val="FFFFFF"/>
                </a:solidFill>
              </a:rPr>
              <a:t>Jacobson C, et al. Presented at ASH 2022; Abstract n. 440</a:t>
            </a:r>
          </a:p>
        </p:txBody>
      </p:sp>
    </p:spTree>
    <p:extLst>
      <p:ext uri="{BB962C8B-B14F-4D97-AF65-F5344CB8AC3E}">
        <p14:creationId xmlns:p14="http://schemas.microsoft.com/office/powerpoint/2010/main" val="4027686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9413" y="-1588"/>
            <a:ext cx="10542587" cy="842963"/>
          </a:xfrm>
        </p:spPr>
        <p:txBody>
          <a:bodyPr>
            <a:noAutofit/>
          </a:bodyPr>
          <a:lstStyle/>
          <a:p>
            <a:r>
              <a:rPr lang="it-IT" dirty="0"/>
              <a:t>A </a:t>
            </a:r>
            <a:r>
              <a:rPr lang="it-IT" dirty="0" err="1"/>
              <a:t>pilot</a:t>
            </a:r>
            <a:r>
              <a:rPr lang="it-IT" dirty="0"/>
              <a:t> </a:t>
            </a:r>
            <a:r>
              <a:rPr lang="it-IT" dirty="0" err="1"/>
              <a:t>study</a:t>
            </a:r>
            <a:r>
              <a:rPr lang="it-IT" dirty="0"/>
              <a:t> of </a:t>
            </a:r>
            <a:r>
              <a:rPr lang="it-IT" dirty="0" err="1"/>
              <a:t>axicabtagene</a:t>
            </a:r>
            <a:r>
              <a:rPr lang="it-IT" dirty="0"/>
              <a:t> </a:t>
            </a:r>
            <a:r>
              <a:rPr lang="it-IT" dirty="0" err="1"/>
              <a:t>ciloleucel</a:t>
            </a:r>
            <a:r>
              <a:rPr lang="it-IT" dirty="0"/>
              <a:t> (AXI-CEL) for the treatment of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</a:t>
            </a:r>
            <a:r>
              <a:rPr lang="it-IT" dirty="0" err="1"/>
              <a:t>primary</a:t>
            </a:r>
            <a:r>
              <a:rPr lang="it-IT" dirty="0"/>
              <a:t> and </a:t>
            </a:r>
            <a:r>
              <a:rPr lang="it-IT" dirty="0" err="1"/>
              <a:t>secondary</a:t>
            </a:r>
            <a:r>
              <a:rPr lang="it-IT" dirty="0"/>
              <a:t> </a:t>
            </a:r>
            <a:r>
              <a:rPr lang="it-IT" dirty="0" err="1"/>
              <a:t>central</a:t>
            </a:r>
            <a:r>
              <a:rPr lang="it-IT" dirty="0"/>
              <a:t> </a:t>
            </a:r>
            <a:r>
              <a:rPr lang="it-IT" dirty="0" err="1"/>
              <a:t>nervous</a:t>
            </a:r>
            <a:r>
              <a:rPr lang="it-IT" dirty="0"/>
              <a:t> </a:t>
            </a:r>
            <a:r>
              <a:rPr lang="it-IT" dirty="0" err="1"/>
              <a:t>system</a:t>
            </a:r>
            <a:r>
              <a:rPr lang="it-IT" dirty="0"/>
              <a:t> </a:t>
            </a:r>
            <a:r>
              <a:rPr lang="it-IT" dirty="0" err="1"/>
              <a:t>lymphoma</a:t>
            </a:r>
            <a:r>
              <a:rPr lang="it-IT" dirty="0"/>
              <a:t> (CNSL)</a:t>
            </a:r>
          </a:p>
        </p:txBody>
      </p: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26CA88FF-3EB1-3E4E-8055-6169BEAB93CE}"/>
              </a:ext>
            </a:extLst>
          </p:cNvPr>
          <p:cNvSpPr/>
          <p:nvPr/>
        </p:nvSpPr>
        <p:spPr bwMode="auto">
          <a:xfrm>
            <a:off x="853040" y="1088572"/>
            <a:ext cx="4925803" cy="5291018"/>
          </a:xfrm>
          <a:prstGeom prst="roundRect">
            <a:avLst>
              <a:gd name="adj" fmla="val 3511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EB780DD-FA91-2C42-9014-111A03165DAE}"/>
              </a:ext>
            </a:extLst>
          </p:cNvPr>
          <p:cNvSpPr txBox="1"/>
          <p:nvPr/>
        </p:nvSpPr>
        <p:spPr>
          <a:xfrm>
            <a:off x="1802462" y="1088571"/>
            <a:ext cx="3026957" cy="307777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lvl="0" algn="ctr">
              <a:defRPr/>
            </a:pPr>
            <a:r>
              <a:rPr lang="en-US" sz="14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 CHARACTERISTICS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7E421FA-D291-1646-B02A-59C576BD4AE6}"/>
              </a:ext>
            </a:extLst>
          </p:cNvPr>
          <p:cNvSpPr txBox="1"/>
          <p:nvPr/>
        </p:nvSpPr>
        <p:spPr>
          <a:xfrm>
            <a:off x="6413157" y="6371344"/>
            <a:ext cx="5778843" cy="215444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lvl="0" algn="r">
              <a:defRPr/>
            </a:pPr>
            <a:r>
              <a:rPr lang="en-US" sz="8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Mod. da </a:t>
            </a:r>
            <a:r>
              <a:rPr lang="en-US" sz="8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Jacobson C, et al. Presented at ASH 2022; Abstract n. 440</a:t>
            </a:r>
            <a:r>
              <a:rPr lang="en-US" sz="8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10" name="Tabella 4">
            <a:extLst>
              <a:ext uri="{FF2B5EF4-FFF2-40B4-BE49-F238E27FC236}">
                <a16:creationId xmlns:a16="http://schemas.microsoft.com/office/drawing/2014/main" id="{6EDE6DDF-77DB-0146-8C01-E064D49494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014461"/>
              </p:ext>
            </p:extLst>
          </p:nvPr>
        </p:nvGraphicFramePr>
        <p:xfrm>
          <a:off x="1026346" y="1472506"/>
          <a:ext cx="4579188" cy="4708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5568">
                  <a:extLst>
                    <a:ext uri="{9D8B030D-6E8A-4147-A177-3AD203B41FA5}">
                      <a16:colId xmlns:a16="http://schemas.microsoft.com/office/drawing/2014/main" val="4165392921"/>
                    </a:ext>
                  </a:extLst>
                </a:gridCol>
                <a:gridCol w="1328057">
                  <a:extLst>
                    <a:ext uri="{9D8B030D-6E8A-4147-A177-3AD203B41FA5}">
                      <a16:colId xmlns:a16="http://schemas.microsoft.com/office/drawing/2014/main" val="660716735"/>
                    </a:ext>
                  </a:extLst>
                </a:gridCol>
                <a:gridCol w="935563">
                  <a:extLst>
                    <a:ext uri="{9D8B030D-6E8A-4147-A177-3AD203B41FA5}">
                      <a16:colId xmlns:a16="http://schemas.microsoft.com/office/drawing/2014/main" val="2521775039"/>
                    </a:ext>
                  </a:extLst>
                </a:gridCol>
              </a:tblGrid>
              <a:tr h="246877">
                <a:tc>
                  <a:txBody>
                    <a:bodyPr/>
                    <a:lstStyle/>
                    <a:p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=9 (%)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164793"/>
                  </a:ext>
                </a:extLst>
              </a:tr>
              <a:tr h="190807">
                <a:tc rowSpan="2"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Gender</a:t>
                      </a: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(44)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560777"/>
                  </a:ext>
                </a:extLst>
              </a:tr>
              <a:tr h="190807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(56)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481438"/>
                  </a:ext>
                </a:extLst>
              </a:tr>
              <a:tr h="190807">
                <a:tc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(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years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</a:t>
                      </a: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 (33–74)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7316920"/>
                  </a:ext>
                </a:extLst>
              </a:tr>
              <a:tr h="190807">
                <a:tc rowSpan="2">
                  <a:txBody>
                    <a:bodyPr/>
                    <a:lstStyle/>
                    <a:p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vs 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CNSL</a:t>
                      </a: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(67)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711148"/>
                  </a:ext>
                </a:extLst>
              </a:tr>
              <a:tr h="190807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(33)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721020"/>
                  </a:ext>
                </a:extLst>
              </a:tr>
              <a:tr h="190807">
                <a:tc rowSpan="3"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of 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origin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(Hans)</a:t>
                      </a: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GCB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(11)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5035476"/>
                  </a:ext>
                </a:extLst>
              </a:tr>
              <a:tr h="190807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Non-GCB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(56)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6569766"/>
                  </a:ext>
                </a:extLst>
              </a:tr>
              <a:tr h="190807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Unknown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(33)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9435019"/>
                  </a:ext>
                </a:extLst>
              </a:tr>
              <a:tr h="190807">
                <a:tc rowSpan="3"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DHL or THL</a:t>
                      </a: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(0)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970909"/>
                  </a:ext>
                </a:extLst>
              </a:tr>
              <a:tr h="190807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(67)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4819781"/>
                  </a:ext>
                </a:extLst>
              </a:tr>
              <a:tr h="190807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Unknown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(33)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539506"/>
                  </a:ext>
                </a:extLst>
              </a:tr>
              <a:tr h="190807">
                <a:tc rowSpan="3"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Double 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expressor</a:t>
                      </a:r>
                      <a:endParaRPr lang="it-IT" sz="10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(33)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9676477"/>
                  </a:ext>
                </a:extLst>
              </a:tr>
              <a:tr h="190807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(44)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5143983"/>
                  </a:ext>
                </a:extLst>
              </a:tr>
              <a:tr h="190807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Unknown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(22)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1043442"/>
                  </a:ext>
                </a:extLst>
              </a:tr>
              <a:tr h="190807">
                <a:tc rowSpan="2">
                  <a:txBody>
                    <a:bodyPr/>
                    <a:lstStyle/>
                    <a:p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location</a:t>
                      </a: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u="sng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Parenchymal</a:t>
                      </a:r>
                      <a:endParaRPr lang="it-IT" sz="1000" u="sng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u="sng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(100)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390850"/>
                  </a:ext>
                </a:extLst>
              </a:tr>
              <a:tr h="304108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u="sng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CSF </a:t>
                      </a:r>
                      <a:r>
                        <a:rPr lang="it-IT" sz="1000" u="sng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cytology</a:t>
                      </a:r>
                      <a:r>
                        <a:rPr lang="it-IT" sz="1000" u="sng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positive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u="sng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(22)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859415"/>
                  </a:ext>
                </a:extLst>
              </a:tr>
              <a:tr h="304108">
                <a:tc>
                  <a:txBody>
                    <a:bodyPr/>
                    <a:lstStyle/>
                    <a:p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systemic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therapies</a:t>
                      </a: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</a:t>
                      </a: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(1.6)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2228931"/>
                  </a:ext>
                </a:extLst>
              </a:tr>
              <a:tr h="190807">
                <a:tc rowSpan="2">
                  <a:txBody>
                    <a:bodyPr/>
                    <a:lstStyle/>
                    <a:p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status to last line of therapy</a:t>
                      </a: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Relapsed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(44)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768682"/>
                  </a:ext>
                </a:extLst>
              </a:tr>
              <a:tr h="190807">
                <a:tc vMerge="1">
                  <a:txBody>
                    <a:bodyPr/>
                    <a:lstStyle/>
                    <a:p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180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Refractory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(56)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196999"/>
                  </a:ext>
                </a:extLst>
              </a:tr>
              <a:tr h="304108">
                <a:tc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from CNSL 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diagnosis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enrollment</a:t>
                      </a:r>
                      <a:endParaRPr lang="it-IT" sz="10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</a:t>
                      </a: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281 (121–8666)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4747436"/>
                  </a:ext>
                </a:extLst>
              </a:tr>
              <a:tr h="304108">
                <a:tc>
                  <a:txBody>
                    <a:bodyPr/>
                    <a:lstStyle/>
                    <a:p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 from last 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systemic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therapy to </a:t>
                      </a: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enrollment</a:t>
                      </a:r>
                      <a:endParaRPr lang="it-IT" sz="10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</a:t>
                      </a: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108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 (16–392)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761131"/>
                  </a:ext>
                </a:extLst>
              </a:tr>
            </a:tbl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BFFEA6F-6F4A-014B-9E5B-DE5E637A656D}"/>
              </a:ext>
            </a:extLst>
          </p:cNvPr>
          <p:cNvSpPr txBox="1"/>
          <p:nvPr/>
        </p:nvSpPr>
        <p:spPr>
          <a:xfrm>
            <a:off x="0" y="6379589"/>
            <a:ext cx="3369666" cy="200055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uCR</a:t>
            </a:r>
            <a:r>
              <a:rPr kumimoji="0" lang="en-US" sz="700" b="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unconfirmed complete response.</a:t>
            </a: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BC5A0A0F-3324-1040-AB43-0A0D6186A407}"/>
              </a:ext>
            </a:extLst>
          </p:cNvPr>
          <p:cNvSpPr/>
          <p:nvPr/>
        </p:nvSpPr>
        <p:spPr bwMode="auto">
          <a:xfrm>
            <a:off x="6002230" y="1080326"/>
            <a:ext cx="5170596" cy="5291018"/>
          </a:xfrm>
          <a:prstGeom prst="roundRect">
            <a:avLst>
              <a:gd name="adj" fmla="val 3511"/>
            </a:avLst>
          </a:prstGeom>
          <a:solidFill>
            <a:srgbClr val="236364"/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E5290CFB-8418-734C-B0BB-735EDAB9C7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9488" y="3874086"/>
            <a:ext cx="5170597" cy="2238864"/>
          </a:xfrm>
          <a:prstGeom prst="rect">
            <a:avLst/>
          </a:prstGeom>
        </p:spPr>
      </p:pic>
      <p:grpSp>
        <p:nvGrpSpPr>
          <p:cNvPr id="17" name="Gruppo 16">
            <a:extLst>
              <a:ext uri="{FF2B5EF4-FFF2-40B4-BE49-F238E27FC236}">
                <a16:creationId xmlns:a16="http://schemas.microsoft.com/office/drawing/2014/main" id="{14F410E4-BBA8-D84D-91F0-58BBBE392CA0}"/>
              </a:ext>
            </a:extLst>
          </p:cNvPr>
          <p:cNvGrpSpPr/>
          <p:nvPr/>
        </p:nvGrpSpPr>
        <p:grpSpPr>
          <a:xfrm>
            <a:off x="9886891" y="2062424"/>
            <a:ext cx="1157397" cy="1200329"/>
            <a:chOff x="10677536" y="2287070"/>
            <a:chExt cx="1157397" cy="1200329"/>
          </a:xfrm>
        </p:grpSpPr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ECC62A50-8F56-9A4E-A502-931CE694EC81}"/>
                </a:ext>
              </a:extLst>
            </p:cNvPr>
            <p:cNvSpPr txBox="1"/>
            <p:nvPr/>
          </p:nvSpPr>
          <p:spPr>
            <a:xfrm>
              <a:off x="10778460" y="2287070"/>
              <a:ext cx="105647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PD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SD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uCR</a:t>
              </a:r>
              <a:r>
                <a:rPr kumimoji="0" lang="it-IT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/CR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Visit</a:t>
              </a:r>
              <a:endParaRPr kumimoji="0" lang="it-IT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Ongoing</a:t>
              </a:r>
              <a:endParaRPr kumimoji="0" lang="it-IT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9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Progression</a:t>
              </a:r>
              <a:endParaRPr kumimoji="0" lang="it-IT" sz="9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381AAB6A-523F-1B4F-B2CA-9BCA03DFC758}"/>
                </a:ext>
              </a:extLst>
            </p:cNvPr>
            <p:cNvSpPr/>
            <p:nvPr/>
          </p:nvSpPr>
          <p:spPr bwMode="auto">
            <a:xfrm>
              <a:off x="10684654" y="2354637"/>
              <a:ext cx="81454" cy="81454"/>
            </a:xfrm>
            <a:prstGeom prst="rect">
              <a:avLst/>
            </a:prstGeom>
            <a:solidFill>
              <a:srgbClr val="19ABD8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958F2290-DCDF-9648-9975-66DBFB160032}"/>
                </a:ext>
              </a:extLst>
            </p:cNvPr>
            <p:cNvSpPr/>
            <p:nvPr/>
          </p:nvSpPr>
          <p:spPr bwMode="auto">
            <a:xfrm>
              <a:off x="10684654" y="2497507"/>
              <a:ext cx="81454" cy="81454"/>
            </a:xfrm>
            <a:prstGeom prst="rect">
              <a:avLst/>
            </a:prstGeom>
            <a:solidFill>
              <a:srgbClr val="E95550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5946B5E5-C112-3647-9706-682CA6E6E5B3}"/>
                </a:ext>
              </a:extLst>
            </p:cNvPr>
            <p:cNvSpPr/>
            <p:nvPr/>
          </p:nvSpPr>
          <p:spPr bwMode="auto">
            <a:xfrm>
              <a:off x="10684654" y="2640377"/>
              <a:ext cx="81454" cy="81454"/>
            </a:xfrm>
            <a:prstGeom prst="rect">
              <a:avLst/>
            </a:prstGeom>
            <a:solidFill>
              <a:srgbClr val="FCB03B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sp>
          <p:nvSpPr>
            <p:cNvPr id="22" name="Rettangolo 21">
              <a:extLst>
                <a:ext uri="{FF2B5EF4-FFF2-40B4-BE49-F238E27FC236}">
                  <a16:creationId xmlns:a16="http://schemas.microsoft.com/office/drawing/2014/main" id="{6984E0A8-50CF-EC4F-BAD4-07D4D7F9719F}"/>
                </a:ext>
              </a:extLst>
            </p:cNvPr>
            <p:cNvSpPr/>
            <p:nvPr/>
          </p:nvSpPr>
          <p:spPr bwMode="auto">
            <a:xfrm>
              <a:off x="10684654" y="2783248"/>
              <a:ext cx="81454" cy="81454"/>
            </a:xfrm>
            <a:prstGeom prst="rect">
              <a:avLst/>
            </a:prstGeom>
            <a:solidFill>
              <a:srgbClr val="5B8B2C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cxnSp>
          <p:nvCxnSpPr>
            <p:cNvPr id="23" name="Connettore 1 22">
              <a:extLst>
                <a:ext uri="{FF2B5EF4-FFF2-40B4-BE49-F238E27FC236}">
                  <a16:creationId xmlns:a16="http://schemas.microsoft.com/office/drawing/2014/main" id="{926E00E3-0440-A646-9720-45093815E0C5}"/>
                </a:ext>
              </a:extLst>
            </p:cNvPr>
            <p:cNvCxnSpPr/>
            <p:nvPr/>
          </p:nvCxnSpPr>
          <p:spPr>
            <a:xfrm>
              <a:off x="10725381" y="3044041"/>
              <a:ext cx="0" cy="8312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sp>
          <p:nvSpPr>
            <p:cNvPr id="24" name="Triangolo 23">
              <a:extLst>
                <a:ext uri="{FF2B5EF4-FFF2-40B4-BE49-F238E27FC236}">
                  <a16:creationId xmlns:a16="http://schemas.microsoft.com/office/drawing/2014/main" id="{23735C5D-54E2-3446-81A8-162042B7F515}"/>
                </a:ext>
              </a:extLst>
            </p:cNvPr>
            <p:cNvSpPr/>
            <p:nvPr/>
          </p:nvSpPr>
          <p:spPr bwMode="auto">
            <a:xfrm rot="5400000">
              <a:off x="10687941" y="3199137"/>
              <a:ext cx="99964" cy="86176"/>
            </a:xfrm>
            <a:prstGeom prst="triangle">
              <a:avLst/>
            </a:prstGeom>
            <a:solidFill>
              <a:schemeClr val="bg1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sp>
          <p:nvSpPr>
            <p:cNvPr id="25" name="Ovale 24">
              <a:extLst>
                <a:ext uri="{FF2B5EF4-FFF2-40B4-BE49-F238E27FC236}">
                  <a16:creationId xmlns:a16="http://schemas.microsoft.com/office/drawing/2014/main" id="{E93A8123-5684-A643-B6D0-CD73A252B4E5}"/>
                </a:ext>
              </a:extLst>
            </p:cNvPr>
            <p:cNvSpPr/>
            <p:nvPr/>
          </p:nvSpPr>
          <p:spPr bwMode="auto">
            <a:xfrm>
              <a:off x="10677536" y="3323938"/>
              <a:ext cx="101342" cy="101342"/>
            </a:xfrm>
            <a:prstGeom prst="ellipse">
              <a:avLst/>
            </a:prstGeom>
            <a:solidFill>
              <a:srgbClr val="19ABD8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68D20246-A407-E54F-A531-929ECDE99A2A}"/>
              </a:ext>
            </a:extLst>
          </p:cNvPr>
          <p:cNvGrpSpPr/>
          <p:nvPr/>
        </p:nvGrpSpPr>
        <p:grpSpPr>
          <a:xfrm>
            <a:off x="6061677" y="1570109"/>
            <a:ext cx="4108077" cy="2325788"/>
            <a:chOff x="6399135" y="1570109"/>
            <a:chExt cx="4108077" cy="2325788"/>
          </a:xfrm>
        </p:grpSpPr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E996F6DC-70B8-9E44-B86B-44B855AD9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99135" y="1570109"/>
              <a:ext cx="4108077" cy="2325788"/>
            </a:xfrm>
            <a:prstGeom prst="rect">
              <a:avLst/>
            </a:prstGeom>
          </p:spPr>
        </p:pic>
        <p:cxnSp>
          <p:nvCxnSpPr>
            <p:cNvPr id="28" name="Connettore 1 27">
              <a:extLst>
                <a:ext uri="{FF2B5EF4-FFF2-40B4-BE49-F238E27FC236}">
                  <a16:creationId xmlns:a16="http://schemas.microsoft.com/office/drawing/2014/main" id="{41AF1D54-9D41-8E43-B761-D30C4E69DE3C}"/>
                </a:ext>
              </a:extLst>
            </p:cNvPr>
            <p:cNvCxnSpPr>
              <a:cxnSpLocks/>
            </p:cNvCxnSpPr>
            <p:nvPr/>
          </p:nvCxnSpPr>
          <p:spPr>
            <a:xfrm>
              <a:off x="7393458" y="1772120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29" name="Connettore 1 28">
              <a:extLst>
                <a:ext uri="{FF2B5EF4-FFF2-40B4-BE49-F238E27FC236}">
                  <a16:creationId xmlns:a16="http://schemas.microsoft.com/office/drawing/2014/main" id="{49688681-A016-AD4A-AC4A-241A8EDE7449}"/>
                </a:ext>
              </a:extLst>
            </p:cNvPr>
            <p:cNvCxnSpPr>
              <a:cxnSpLocks/>
            </p:cNvCxnSpPr>
            <p:nvPr/>
          </p:nvCxnSpPr>
          <p:spPr>
            <a:xfrm>
              <a:off x="8567019" y="1772120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0" name="Connettore 1 29">
              <a:extLst>
                <a:ext uri="{FF2B5EF4-FFF2-40B4-BE49-F238E27FC236}">
                  <a16:creationId xmlns:a16="http://schemas.microsoft.com/office/drawing/2014/main" id="{4D4E6E43-D5BB-EA4B-B66B-9B680A63089D}"/>
                </a:ext>
              </a:extLst>
            </p:cNvPr>
            <p:cNvCxnSpPr>
              <a:cxnSpLocks/>
            </p:cNvCxnSpPr>
            <p:nvPr/>
          </p:nvCxnSpPr>
          <p:spPr>
            <a:xfrm>
              <a:off x="9173359" y="1772120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1" name="Connettore 1 30">
              <a:extLst>
                <a:ext uri="{FF2B5EF4-FFF2-40B4-BE49-F238E27FC236}">
                  <a16:creationId xmlns:a16="http://schemas.microsoft.com/office/drawing/2014/main" id="{470FCE23-D3D6-E646-B1BE-A9AD96813FF1}"/>
                </a:ext>
              </a:extLst>
            </p:cNvPr>
            <p:cNvCxnSpPr>
              <a:cxnSpLocks/>
            </p:cNvCxnSpPr>
            <p:nvPr/>
          </p:nvCxnSpPr>
          <p:spPr>
            <a:xfrm>
              <a:off x="9730801" y="1772120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2" name="Connettore 1 31">
              <a:extLst>
                <a:ext uri="{FF2B5EF4-FFF2-40B4-BE49-F238E27FC236}">
                  <a16:creationId xmlns:a16="http://schemas.microsoft.com/office/drawing/2014/main" id="{D0A1E692-FC98-D94C-8C35-23EA8D8DBE4B}"/>
                </a:ext>
              </a:extLst>
            </p:cNvPr>
            <p:cNvCxnSpPr>
              <a:cxnSpLocks/>
            </p:cNvCxnSpPr>
            <p:nvPr/>
          </p:nvCxnSpPr>
          <p:spPr>
            <a:xfrm>
              <a:off x="7965570" y="1977494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3" name="Connettore 1 32">
              <a:extLst>
                <a:ext uri="{FF2B5EF4-FFF2-40B4-BE49-F238E27FC236}">
                  <a16:creationId xmlns:a16="http://schemas.microsoft.com/office/drawing/2014/main" id="{0E061CB4-6664-5D40-97E0-959C959A0437}"/>
                </a:ext>
              </a:extLst>
            </p:cNvPr>
            <p:cNvCxnSpPr>
              <a:cxnSpLocks/>
            </p:cNvCxnSpPr>
            <p:nvPr/>
          </p:nvCxnSpPr>
          <p:spPr>
            <a:xfrm>
              <a:off x="8615918" y="1977494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4" name="Connettore 1 33">
              <a:extLst>
                <a:ext uri="{FF2B5EF4-FFF2-40B4-BE49-F238E27FC236}">
                  <a16:creationId xmlns:a16="http://schemas.microsoft.com/office/drawing/2014/main" id="{8F1475AC-063D-1243-80C6-40E0BAE58C35}"/>
                </a:ext>
              </a:extLst>
            </p:cNvPr>
            <p:cNvCxnSpPr>
              <a:cxnSpLocks/>
            </p:cNvCxnSpPr>
            <p:nvPr/>
          </p:nvCxnSpPr>
          <p:spPr>
            <a:xfrm>
              <a:off x="9139131" y="1977494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5" name="Connettore 1 34">
              <a:extLst>
                <a:ext uri="{FF2B5EF4-FFF2-40B4-BE49-F238E27FC236}">
                  <a16:creationId xmlns:a16="http://schemas.microsoft.com/office/drawing/2014/main" id="{65756B62-390E-7D44-9A32-59BEA7355995}"/>
                </a:ext>
              </a:extLst>
            </p:cNvPr>
            <p:cNvCxnSpPr>
              <a:cxnSpLocks/>
            </p:cNvCxnSpPr>
            <p:nvPr/>
          </p:nvCxnSpPr>
          <p:spPr>
            <a:xfrm>
              <a:off x="7950900" y="2173088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6" name="Connettore 1 35">
              <a:extLst>
                <a:ext uri="{FF2B5EF4-FFF2-40B4-BE49-F238E27FC236}">
                  <a16:creationId xmlns:a16="http://schemas.microsoft.com/office/drawing/2014/main" id="{C26394DD-56CF-0A47-B9A5-869BE1AB7A91}"/>
                </a:ext>
              </a:extLst>
            </p:cNvPr>
            <p:cNvCxnSpPr>
              <a:cxnSpLocks/>
            </p:cNvCxnSpPr>
            <p:nvPr/>
          </p:nvCxnSpPr>
          <p:spPr>
            <a:xfrm>
              <a:off x="7466806" y="2173088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7" name="Connettore 1 36">
              <a:extLst>
                <a:ext uri="{FF2B5EF4-FFF2-40B4-BE49-F238E27FC236}">
                  <a16:creationId xmlns:a16="http://schemas.microsoft.com/office/drawing/2014/main" id="{520A1E5C-8D80-4142-8611-1A6F69DAAAA8}"/>
                </a:ext>
              </a:extLst>
            </p:cNvPr>
            <p:cNvCxnSpPr>
              <a:cxnSpLocks/>
            </p:cNvCxnSpPr>
            <p:nvPr/>
          </p:nvCxnSpPr>
          <p:spPr>
            <a:xfrm>
              <a:off x="8527901" y="2173088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8" name="Connettore 1 37">
              <a:extLst>
                <a:ext uri="{FF2B5EF4-FFF2-40B4-BE49-F238E27FC236}">
                  <a16:creationId xmlns:a16="http://schemas.microsoft.com/office/drawing/2014/main" id="{F92A483F-CFA5-DB4C-B2DA-338B0AFE00DF}"/>
                </a:ext>
              </a:extLst>
            </p:cNvPr>
            <p:cNvCxnSpPr>
              <a:cxnSpLocks/>
            </p:cNvCxnSpPr>
            <p:nvPr/>
          </p:nvCxnSpPr>
          <p:spPr>
            <a:xfrm>
              <a:off x="7926450" y="2363792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39" name="Connettore 1 38">
              <a:extLst>
                <a:ext uri="{FF2B5EF4-FFF2-40B4-BE49-F238E27FC236}">
                  <a16:creationId xmlns:a16="http://schemas.microsoft.com/office/drawing/2014/main" id="{CD3D902C-8385-CA4D-8AC3-91A54F54EF35}"/>
                </a:ext>
              </a:extLst>
            </p:cNvPr>
            <p:cNvCxnSpPr>
              <a:cxnSpLocks/>
            </p:cNvCxnSpPr>
            <p:nvPr/>
          </p:nvCxnSpPr>
          <p:spPr>
            <a:xfrm>
              <a:off x="8625697" y="2363792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44" name="Connettore 1 43">
              <a:extLst>
                <a:ext uri="{FF2B5EF4-FFF2-40B4-BE49-F238E27FC236}">
                  <a16:creationId xmlns:a16="http://schemas.microsoft.com/office/drawing/2014/main" id="{BBC41F76-376B-1640-AB5F-F5CFAEF827C8}"/>
                </a:ext>
              </a:extLst>
            </p:cNvPr>
            <p:cNvCxnSpPr>
              <a:cxnSpLocks/>
            </p:cNvCxnSpPr>
            <p:nvPr/>
          </p:nvCxnSpPr>
          <p:spPr>
            <a:xfrm>
              <a:off x="7999799" y="2564275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47" name="Connettore 1 46">
              <a:extLst>
                <a:ext uri="{FF2B5EF4-FFF2-40B4-BE49-F238E27FC236}">
                  <a16:creationId xmlns:a16="http://schemas.microsoft.com/office/drawing/2014/main" id="{83DDC2CF-60F0-8643-9070-AE31F13A8580}"/>
                </a:ext>
              </a:extLst>
            </p:cNvPr>
            <p:cNvCxnSpPr>
              <a:cxnSpLocks/>
            </p:cNvCxnSpPr>
            <p:nvPr/>
          </p:nvCxnSpPr>
          <p:spPr>
            <a:xfrm>
              <a:off x="7408128" y="2564275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48" name="Connettore 1 47">
              <a:extLst>
                <a:ext uri="{FF2B5EF4-FFF2-40B4-BE49-F238E27FC236}">
                  <a16:creationId xmlns:a16="http://schemas.microsoft.com/office/drawing/2014/main" id="{85773DD6-0D2D-C542-B338-75FF48D90B38}"/>
                </a:ext>
              </a:extLst>
            </p:cNvPr>
            <p:cNvCxnSpPr>
              <a:cxnSpLocks/>
            </p:cNvCxnSpPr>
            <p:nvPr/>
          </p:nvCxnSpPr>
          <p:spPr>
            <a:xfrm>
              <a:off x="7452138" y="2764758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49" name="Connettore 1 48">
              <a:extLst>
                <a:ext uri="{FF2B5EF4-FFF2-40B4-BE49-F238E27FC236}">
                  <a16:creationId xmlns:a16="http://schemas.microsoft.com/office/drawing/2014/main" id="{83B47A01-15C9-7C47-B3F8-EC8661D42C94}"/>
                </a:ext>
              </a:extLst>
            </p:cNvPr>
            <p:cNvCxnSpPr>
              <a:cxnSpLocks/>
            </p:cNvCxnSpPr>
            <p:nvPr/>
          </p:nvCxnSpPr>
          <p:spPr>
            <a:xfrm>
              <a:off x="7936232" y="2764758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50" name="Connettore 1 49">
              <a:extLst>
                <a:ext uri="{FF2B5EF4-FFF2-40B4-BE49-F238E27FC236}">
                  <a16:creationId xmlns:a16="http://schemas.microsoft.com/office/drawing/2014/main" id="{74BFFF1B-6AD1-6B46-877D-39DF3E4B71A8}"/>
                </a:ext>
              </a:extLst>
            </p:cNvPr>
            <p:cNvCxnSpPr>
              <a:cxnSpLocks/>
            </p:cNvCxnSpPr>
            <p:nvPr/>
          </p:nvCxnSpPr>
          <p:spPr>
            <a:xfrm>
              <a:off x="7422798" y="2965242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51" name="Connettore 1 50">
              <a:extLst>
                <a:ext uri="{FF2B5EF4-FFF2-40B4-BE49-F238E27FC236}">
                  <a16:creationId xmlns:a16="http://schemas.microsoft.com/office/drawing/2014/main" id="{A2AC9AAE-6B9F-1943-8752-6252552B499A}"/>
                </a:ext>
              </a:extLst>
            </p:cNvPr>
            <p:cNvCxnSpPr>
              <a:cxnSpLocks/>
            </p:cNvCxnSpPr>
            <p:nvPr/>
          </p:nvCxnSpPr>
          <p:spPr>
            <a:xfrm>
              <a:off x="7457028" y="3165725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52" name="Connettore 1 51">
              <a:extLst>
                <a:ext uri="{FF2B5EF4-FFF2-40B4-BE49-F238E27FC236}">
                  <a16:creationId xmlns:a16="http://schemas.microsoft.com/office/drawing/2014/main" id="{29E646F2-37C1-AD41-A7AD-4F459A87DB9A}"/>
                </a:ext>
              </a:extLst>
            </p:cNvPr>
            <p:cNvCxnSpPr>
              <a:cxnSpLocks/>
            </p:cNvCxnSpPr>
            <p:nvPr/>
          </p:nvCxnSpPr>
          <p:spPr>
            <a:xfrm>
              <a:off x="7442358" y="3366209"/>
              <a:ext cx="0" cy="42657"/>
            </a:xfrm>
            <a:prstGeom prst="line">
              <a:avLst/>
            </a:prstGeom>
            <a:noFill/>
            <a:ln w="19050" cap="sq" cmpd="sng" algn="ctr">
              <a:solidFill>
                <a:schemeClr val="bg1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</p:grp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1D0539E6-FEED-0148-9F49-AF38169EE10C}"/>
              </a:ext>
            </a:extLst>
          </p:cNvPr>
          <p:cNvSpPr txBox="1"/>
          <p:nvPr/>
        </p:nvSpPr>
        <p:spPr>
          <a:xfrm>
            <a:off x="6336946" y="1088943"/>
            <a:ext cx="4925803" cy="307777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lvl="0" algn="ctr">
              <a:defRPr/>
            </a:pPr>
            <a:r>
              <a:rPr lang="en-US" sz="14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EFFICACY</a:t>
            </a:r>
          </a:p>
        </p:txBody>
      </p:sp>
    </p:spTree>
    <p:extLst>
      <p:ext uri="{BB962C8B-B14F-4D97-AF65-F5344CB8AC3E}">
        <p14:creationId xmlns:p14="http://schemas.microsoft.com/office/powerpoint/2010/main" val="2296068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9413" y="-1588"/>
            <a:ext cx="10542587" cy="842963"/>
          </a:xfrm>
        </p:spPr>
        <p:txBody>
          <a:bodyPr>
            <a:noAutofit/>
          </a:bodyPr>
          <a:lstStyle/>
          <a:p>
            <a:r>
              <a:rPr lang="it-IT" dirty="0"/>
              <a:t>A </a:t>
            </a:r>
            <a:r>
              <a:rPr lang="it-IT" dirty="0" err="1"/>
              <a:t>pilot</a:t>
            </a:r>
            <a:r>
              <a:rPr lang="it-IT" dirty="0"/>
              <a:t> </a:t>
            </a:r>
            <a:r>
              <a:rPr lang="it-IT" dirty="0" err="1"/>
              <a:t>study</a:t>
            </a:r>
            <a:r>
              <a:rPr lang="it-IT" dirty="0"/>
              <a:t> of </a:t>
            </a:r>
            <a:r>
              <a:rPr lang="it-IT" dirty="0" err="1"/>
              <a:t>axicabtagene</a:t>
            </a:r>
            <a:r>
              <a:rPr lang="it-IT" dirty="0"/>
              <a:t> </a:t>
            </a:r>
            <a:r>
              <a:rPr lang="it-IT" dirty="0" err="1"/>
              <a:t>ciloleucel</a:t>
            </a:r>
            <a:r>
              <a:rPr lang="it-IT" dirty="0"/>
              <a:t> (AXI-CEL) for the treatment of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</a:t>
            </a:r>
            <a:r>
              <a:rPr lang="it-IT" dirty="0" err="1"/>
              <a:t>primary</a:t>
            </a:r>
            <a:r>
              <a:rPr lang="it-IT" dirty="0"/>
              <a:t> and </a:t>
            </a:r>
            <a:r>
              <a:rPr lang="it-IT" dirty="0" err="1"/>
              <a:t>secondary</a:t>
            </a:r>
            <a:r>
              <a:rPr lang="it-IT" dirty="0"/>
              <a:t> </a:t>
            </a:r>
            <a:r>
              <a:rPr lang="it-IT" dirty="0" err="1"/>
              <a:t>central</a:t>
            </a:r>
            <a:r>
              <a:rPr lang="it-IT" dirty="0"/>
              <a:t> </a:t>
            </a:r>
            <a:r>
              <a:rPr lang="it-IT" dirty="0" err="1"/>
              <a:t>nervous</a:t>
            </a:r>
            <a:r>
              <a:rPr lang="it-IT" dirty="0"/>
              <a:t> </a:t>
            </a:r>
            <a:r>
              <a:rPr lang="it-IT" dirty="0" err="1"/>
              <a:t>system</a:t>
            </a:r>
            <a:r>
              <a:rPr lang="it-IT" dirty="0"/>
              <a:t> </a:t>
            </a:r>
            <a:r>
              <a:rPr lang="it-IT" dirty="0" err="1"/>
              <a:t>lymphoma</a:t>
            </a:r>
            <a:r>
              <a:rPr lang="it-IT" dirty="0"/>
              <a:t> (CNSL)</a:t>
            </a:r>
          </a:p>
        </p:txBody>
      </p: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26CA88FF-3EB1-3E4E-8055-6169BEAB93CE}"/>
              </a:ext>
            </a:extLst>
          </p:cNvPr>
          <p:cNvSpPr/>
          <p:nvPr/>
        </p:nvSpPr>
        <p:spPr bwMode="auto">
          <a:xfrm>
            <a:off x="853040" y="1449387"/>
            <a:ext cx="4925803" cy="4176713"/>
          </a:xfrm>
          <a:prstGeom prst="roundRect">
            <a:avLst>
              <a:gd name="adj" fmla="val 3511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  <p:sp>
        <p:nvSpPr>
          <p:cNvPr id="41" name="Rettangolo con angoli arrotondati 40">
            <a:extLst>
              <a:ext uri="{FF2B5EF4-FFF2-40B4-BE49-F238E27FC236}">
                <a16:creationId xmlns:a16="http://schemas.microsoft.com/office/drawing/2014/main" id="{637133D4-D96E-A64A-9515-7898B42BBCD7}"/>
              </a:ext>
            </a:extLst>
          </p:cNvPr>
          <p:cNvSpPr/>
          <p:nvPr/>
        </p:nvSpPr>
        <p:spPr bwMode="auto">
          <a:xfrm>
            <a:off x="1102824" y="2221077"/>
            <a:ext cx="4789976" cy="2919330"/>
          </a:xfrm>
          <a:prstGeom prst="roundRect">
            <a:avLst>
              <a:gd name="adj" fmla="val 5316"/>
            </a:avLst>
          </a:prstGeom>
          <a:solidFill>
            <a:schemeClr val="bg1">
              <a:alpha val="5000"/>
            </a:schemeClr>
          </a:solidFill>
          <a:ln w="127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lIns="144000" tIns="0" rIns="180000" bIns="0" rtlCol="0" anchor="ctr"/>
          <a:lstStyle/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 follow-up: 11.3 months (3.0–19.0 months)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mDOR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11.3 months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serum CAR-T cell levels in the first 7 treated patients were comparable to that seen on ZUMA-1, despite the lack of systemic disease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ORR: 78%;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/CR: 67%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months ORR: 78%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EB780DD-FA91-2C42-9014-111A03165DAE}"/>
              </a:ext>
            </a:extLst>
          </p:cNvPr>
          <p:cNvSpPr txBox="1"/>
          <p:nvPr/>
        </p:nvSpPr>
        <p:spPr>
          <a:xfrm>
            <a:off x="1102824" y="1593664"/>
            <a:ext cx="3026957" cy="33855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6913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KEY RESULTS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740E984-8DD2-674E-B45B-A3B7108E1AD9}"/>
              </a:ext>
            </a:extLst>
          </p:cNvPr>
          <p:cNvSpPr txBox="1"/>
          <p:nvPr/>
        </p:nvSpPr>
        <p:spPr>
          <a:xfrm>
            <a:off x="6446495" y="1593664"/>
            <a:ext cx="1655126" cy="33855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9554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84FA007F-947D-1B4B-BBA3-89D6CCF1F424}"/>
              </a:ext>
            </a:extLst>
          </p:cNvPr>
          <p:cNvSpPr txBox="1"/>
          <p:nvPr/>
        </p:nvSpPr>
        <p:spPr>
          <a:xfrm>
            <a:off x="6446495" y="2101776"/>
            <a:ext cx="4551705" cy="33547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Axi-cel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has an acceptable safety profile for the treatment of both primary and secondary CNS lymphoma with no increased risk of neurologic events, including high-grade ICANS or cerebral edema 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Axi-cel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has promising efficacy in R/R primary and secondary CNS lymphoma with a CR rate of 67% and a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mDOR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and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mPFS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of 9.9 and 11.5 months, respectively</a:t>
            </a:r>
          </a:p>
          <a:p>
            <a:pPr marL="285750" lvl="0" indent="-285750">
              <a:spcBef>
                <a:spcPts val="1200"/>
              </a:spcBef>
              <a:buClr>
                <a:srgbClr val="FBB03B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Despite all patients having no systemic lymphoma burden,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axi-cel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PK was similar to that observed on ZUMA-1</a:t>
            </a:r>
          </a:p>
        </p:txBody>
      </p:sp>
      <p:sp>
        <p:nvSpPr>
          <p:cNvPr id="46" name="Rettangolo con angoli arrotondati 45">
            <a:extLst>
              <a:ext uri="{FF2B5EF4-FFF2-40B4-BE49-F238E27FC236}">
                <a16:creationId xmlns:a16="http://schemas.microsoft.com/office/drawing/2014/main" id="{00DE7D0F-0B5C-5E43-8490-96AFE3E7FE48}"/>
              </a:ext>
            </a:extLst>
          </p:cNvPr>
          <p:cNvSpPr/>
          <p:nvPr/>
        </p:nvSpPr>
        <p:spPr bwMode="auto">
          <a:xfrm>
            <a:off x="6096000" y="1449388"/>
            <a:ext cx="5076826" cy="4176712"/>
          </a:xfrm>
          <a:prstGeom prst="roundRect">
            <a:avLst>
              <a:gd name="adj" fmla="val 3310"/>
            </a:avLst>
          </a:prstGeom>
          <a:noFill/>
          <a:ln w="12700" cap="sq" cmpd="sng" algn="ctr">
            <a:solidFill>
              <a:srgbClr val="236364"/>
            </a:solidFill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7E421FA-D291-1646-B02A-59C576BD4AE6}"/>
              </a:ext>
            </a:extLst>
          </p:cNvPr>
          <p:cNvSpPr txBox="1"/>
          <p:nvPr/>
        </p:nvSpPr>
        <p:spPr>
          <a:xfrm>
            <a:off x="6413157" y="6371344"/>
            <a:ext cx="5778843" cy="215444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lvl="0" algn="r">
              <a:defRPr/>
            </a:pPr>
            <a:r>
              <a:rPr lang="en-US" sz="8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Mod. da </a:t>
            </a:r>
            <a:r>
              <a:rPr lang="en-US" sz="8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Jacobson C, et al. Presented at ASH 2022; Abstract n. 440</a:t>
            </a:r>
            <a:r>
              <a:rPr lang="en-US" sz="8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7336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DA201A66-C353-864F-B5F3-285AE788E057}"/>
              </a:ext>
            </a:extLst>
          </p:cNvPr>
          <p:cNvSpPr/>
          <p:nvPr/>
        </p:nvSpPr>
        <p:spPr>
          <a:xfrm>
            <a:off x="0" y="2013995"/>
            <a:ext cx="12192000" cy="2442258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9D80EB1-CA7A-DD46-A45A-B8439CF42608}"/>
              </a:ext>
            </a:extLst>
          </p:cNvPr>
          <p:cNvSpPr/>
          <p:nvPr/>
        </p:nvSpPr>
        <p:spPr>
          <a:xfrm>
            <a:off x="0" y="2106591"/>
            <a:ext cx="12192000" cy="2258993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E9B1AC3E-8E37-C84D-B39F-F7538CFA3525}"/>
              </a:ext>
            </a:extLst>
          </p:cNvPr>
          <p:cNvSpPr txBox="1">
            <a:spLocks/>
          </p:cNvSpPr>
          <p:nvPr/>
        </p:nvSpPr>
        <p:spPr>
          <a:xfrm>
            <a:off x="839788" y="2592929"/>
            <a:ext cx="10333036" cy="6508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dirty="0"/>
              <a:t>Long-</a:t>
            </a:r>
            <a:r>
              <a:rPr lang="it-IT" dirty="0" err="1"/>
              <a:t>term</a:t>
            </a:r>
            <a:r>
              <a:rPr lang="it-IT" dirty="0"/>
              <a:t> </a:t>
            </a:r>
            <a:r>
              <a:rPr lang="it-IT" dirty="0" err="1"/>
              <a:t>clinical</a:t>
            </a:r>
            <a:r>
              <a:rPr lang="it-IT" dirty="0"/>
              <a:t> </a:t>
            </a:r>
            <a:r>
              <a:rPr lang="it-IT" dirty="0" err="1"/>
              <a:t>outcomes</a:t>
            </a:r>
            <a:r>
              <a:rPr lang="it-IT" dirty="0"/>
              <a:t> and correlative </a:t>
            </a:r>
            <a:r>
              <a:rPr lang="it-IT" dirty="0" err="1"/>
              <a:t>efficacy</a:t>
            </a:r>
            <a:r>
              <a:rPr lang="it-IT" dirty="0"/>
              <a:t> </a:t>
            </a:r>
            <a:r>
              <a:rPr lang="it-IT" dirty="0" err="1"/>
              <a:t>analyses</a:t>
            </a:r>
            <a:r>
              <a:rPr lang="it-IT" dirty="0"/>
              <a:t> in </a:t>
            </a:r>
            <a:r>
              <a:rPr lang="it-IT" dirty="0" err="1"/>
              <a:t>patients</a:t>
            </a:r>
            <a:r>
              <a:rPr lang="it-IT" dirty="0"/>
              <a:t> with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</a:t>
            </a:r>
            <a:r>
              <a:rPr lang="it-IT" dirty="0" err="1"/>
              <a:t>follicular</a:t>
            </a:r>
            <a:r>
              <a:rPr lang="it-IT" dirty="0"/>
              <a:t> </a:t>
            </a:r>
            <a:r>
              <a:rPr lang="it-IT" dirty="0" err="1"/>
              <a:t>lymphoma</a:t>
            </a:r>
            <a:r>
              <a:rPr lang="it-IT" dirty="0"/>
              <a:t> (FL) </a:t>
            </a:r>
            <a:r>
              <a:rPr lang="it-IT" dirty="0" err="1"/>
              <a:t>treated</a:t>
            </a:r>
            <a:r>
              <a:rPr lang="it-IT" dirty="0"/>
              <a:t> with </a:t>
            </a:r>
            <a:r>
              <a:rPr lang="it-IT" dirty="0" err="1"/>
              <a:t>tisagenlecleucel</a:t>
            </a:r>
            <a:r>
              <a:rPr lang="it-IT" dirty="0"/>
              <a:t> in the ELARA trial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66C5AEC5-C7C2-0E44-8F91-22BC85CC1BED}"/>
              </a:ext>
            </a:extLst>
          </p:cNvPr>
          <p:cNvSpPr txBox="1">
            <a:spLocks/>
          </p:cNvSpPr>
          <p:nvPr/>
        </p:nvSpPr>
        <p:spPr>
          <a:xfrm>
            <a:off x="839788" y="3673233"/>
            <a:ext cx="10333036" cy="5071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400" b="0" i="1" dirty="0" err="1">
                <a:solidFill>
                  <a:srgbClr val="FFFFFF"/>
                </a:solidFill>
              </a:rPr>
              <a:t>Dreyling</a:t>
            </a:r>
            <a:r>
              <a:rPr lang="en-US" sz="1400" b="0" i="1" dirty="0">
                <a:solidFill>
                  <a:srgbClr val="FFFFFF"/>
                </a:solidFill>
              </a:rPr>
              <a:t> M, et al. Presented at ASH 2022; Abstract n. 608</a:t>
            </a:r>
          </a:p>
        </p:txBody>
      </p:sp>
    </p:spTree>
    <p:extLst>
      <p:ext uri="{BB962C8B-B14F-4D97-AF65-F5344CB8AC3E}">
        <p14:creationId xmlns:p14="http://schemas.microsoft.com/office/powerpoint/2010/main" val="3736599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9413" y="-1588"/>
            <a:ext cx="10542587" cy="842963"/>
          </a:xfrm>
        </p:spPr>
        <p:txBody>
          <a:bodyPr>
            <a:noAutofit/>
          </a:bodyPr>
          <a:lstStyle/>
          <a:p>
            <a:r>
              <a:rPr lang="it-IT" dirty="0"/>
              <a:t>Long-</a:t>
            </a:r>
            <a:r>
              <a:rPr lang="it-IT" dirty="0" err="1"/>
              <a:t>term</a:t>
            </a:r>
            <a:r>
              <a:rPr lang="it-IT" dirty="0"/>
              <a:t> </a:t>
            </a:r>
            <a:r>
              <a:rPr lang="it-IT" dirty="0" err="1"/>
              <a:t>clinical</a:t>
            </a:r>
            <a:r>
              <a:rPr lang="it-IT" dirty="0"/>
              <a:t> </a:t>
            </a:r>
            <a:r>
              <a:rPr lang="it-IT" dirty="0" err="1"/>
              <a:t>outcomes</a:t>
            </a:r>
            <a:r>
              <a:rPr lang="it-IT" dirty="0"/>
              <a:t> and correlative </a:t>
            </a:r>
            <a:r>
              <a:rPr lang="it-IT" dirty="0" err="1"/>
              <a:t>efficacy</a:t>
            </a:r>
            <a:r>
              <a:rPr lang="it-IT" dirty="0"/>
              <a:t> </a:t>
            </a:r>
            <a:r>
              <a:rPr lang="it-IT" dirty="0" err="1"/>
              <a:t>analyses</a:t>
            </a:r>
            <a:r>
              <a:rPr lang="it-IT" dirty="0"/>
              <a:t> in </a:t>
            </a:r>
            <a:r>
              <a:rPr lang="it-IT" dirty="0" err="1"/>
              <a:t>patients</a:t>
            </a:r>
            <a:r>
              <a:rPr lang="it-IT" dirty="0"/>
              <a:t> with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</a:t>
            </a:r>
            <a:r>
              <a:rPr lang="it-IT" dirty="0" err="1"/>
              <a:t>follicular</a:t>
            </a:r>
            <a:r>
              <a:rPr lang="it-IT" dirty="0"/>
              <a:t> </a:t>
            </a:r>
            <a:r>
              <a:rPr lang="it-IT" dirty="0" err="1"/>
              <a:t>lymphoma</a:t>
            </a:r>
            <a:r>
              <a:rPr lang="it-IT" dirty="0"/>
              <a:t> (FL) </a:t>
            </a:r>
            <a:r>
              <a:rPr lang="it-IT" dirty="0" err="1"/>
              <a:t>treated</a:t>
            </a:r>
            <a:r>
              <a:rPr lang="it-IT" dirty="0"/>
              <a:t> with </a:t>
            </a:r>
            <a:r>
              <a:rPr lang="it-IT" dirty="0" err="1"/>
              <a:t>tisagenlecleucel</a:t>
            </a:r>
            <a:r>
              <a:rPr lang="it-IT" dirty="0"/>
              <a:t> in the ELARA trial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0FE10BE1-EC4B-E944-9A7C-2F20DFC59E0F}"/>
              </a:ext>
            </a:extLst>
          </p:cNvPr>
          <p:cNvGrpSpPr/>
          <p:nvPr/>
        </p:nvGrpSpPr>
        <p:grpSpPr>
          <a:xfrm>
            <a:off x="839789" y="1156187"/>
            <a:ext cx="10333036" cy="5080359"/>
            <a:chOff x="7889" y="1711772"/>
            <a:chExt cx="6643663" cy="4163981"/>
          </a:xfrm>
        </p:grpSpPr>
        <p:sp>
          <p:nvSpPr>
            <p:cNvPr id="4" name="Rettangolo con angoli arrotondati 3">
              <a:extLst>
                <a:ext uri="{FF2B5EF4-FFF2-40B4-BE49-F238E27FC236}">
                  <a16:creationId xmlns:a16="http://schemas.microsoft.com/office/drawing/2014/main" id="{25BFD050-7C34-FC48-A839-72FFE0761338}"/>
                </a:ext>
              </a:extLst>
            </p:cNvPr>
            <p:cNvSpPr/>
            <p:nvPr/>
          </p:nvSpPr>
          <p:spPr bwMode="auto">
            <a:xfrm>
              <a:off x="7889" y="1711772"/>
              <a:ext cx="6643663" cy="4163981"/>
            </a:xfrm>
            <a:prstGeom prst="roundRect">
              <a:avLst>
                <a:gd name="adj" fmla="val 3511"/>
              </a:avLst>
            </a:prstGeom>
            <a:solidFill>
              <a:srgbClr val="236364">
                <a:alpha val="20000"/>
              </a:srgbClr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sp>
          <p:nvSpPr>
            <p:cNvPr id="6" name="Rettangolo con angoli arrotondati 5">
              <a:extLst>
                <a:ext uri="{FF2B5EF4-FFF2-40B4-BE49-F238E27FC236}">
                  <a16:creationId xmlns:a16="http://schemas.microsoft.com/office/drawing/2014/main" id="{FD58727C-0B14-5740-A318-6CB37BF8F957}"/>
                </a:ext>
              </a:extLst>
            </p:cNvPr>
            <p:cNvSpPr/>
            <p:nvPr/>
          </p:nvSpPr>
          <p:spPr bwMode="auto">
            <a:xfrm>
              <a:off x="438276" y="3677925"/>
              <a:ext cx="5796867" cy="1330702"/>
            </a:xfrm>
            <a:prstGeom prst="roundRect">
              <a:avLst>
                <a:gd name="adj" fmla="val 6238"/>
              </a:avLst>
            </a:prstGeom>
            <a:solidFill>
              <a:srgbClr val="236364"/>
            </a:solidFill>
            <a:ln w="12700" cap="sq" cmpd="sng" algn="ctr">
              <a:solidFill>
                <a:srgbClr val="E69135"/>
              </a:solidFill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sp>
          <p:nvSpPr>
            <p:cNvPr id="8" name="Pentagono 7">
              <a:extLst>
                <a:ext uri="{FF2B5EF4-FFF2-40B4-BE49-F238E27FC236}">
                  <a16:creationId xmlns:a16="http://schemas.microsoft.com/office/drawing/2014/main" id="{5D2B6856-26C5-384F-85F0-34AEF139D7E6}"/>
                </a:ext>
              </a:extLst>
            </p:cNvPr>
            <p:cNvSpPr/>
            <p:nvPr/>
          </p:nvSpPr>
          <p:spPr bwMode="auto">
            <a:xfrm>
              <a:off x="438276" y="3254833"/>
              <a:ext cx="5145506" cy="180871"/>
            </a:xfrm>
            <a:prstGeom prst="homePlate">
              <a:avLst/>
            </a:prstGeom>
            <a:solidFill>
              <a:srgbClr val="E69135">
                <a:alpha val="80000"/>
              </a:srgbClr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sp>
          <p:nvSpPr>
            <p:cNvPr id="9" name="Ovale 8">
              <a:extLst>
                <a:ext uri="{FF2B5EF4-FFF2-40B4-BE49-F238E27FC236}">
                  <a16:creationId xmlns:a16="http://schemas.microsoft.com/office/drawing/2014/main" id="{D637BD7F-E622-374A-89C7-47E77595023A}"/>
                </a:ext>
              </a:extLst>
            </p:cNvPr>
            <p:cNvSpPr/>
            <p:nvPr/>
          </p:nvSpPr>
          <p:spPr bwMode="auto">
            <a:xfrm>
              <a:off x="627441" y="3284883"/>
              <a:ext cx="94900" cy="120770"/>
            </a:xfrm>
            <a:prstGeom prst="ellipse">
              <a:avLst/>
            </a:prstGeom>
            <a:solidFill>
              <a:srgbClr val="236364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cxnSp>
          <p:nvCxnSpPr>
            <p:cNvPr id="10" name="Connettore 1 9">
              <a:extLst>
                <a:ext uri="{FF2B5EF4-FFF2-40B4-BE49-F238E27FC236}">
                  <a16:creationId xmlns:a16="http://schemas.microsoft.com/office/drawing/2014/main" id="{9A48C50D-DA89-A44C-8BCB-FA12E278F5FB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672370" y="2421317"/>
              <a:ext cx="0" cy="863567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811FA4DD-5218-2F42-9623-DE64549B5DAA}"/>
                </a:ext>
              </a:extLst>
            </p:cNvPr>
            <p:cNvSpPr txBox="1"/>
            <p:nvPr/>
          </p:nvSpPr>
          <p:spPr>
            <a:xfrm>
              <a:off x="362749" y="1916867"/>
              <a:ext cx="991524" cy="4729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Screening,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apheresis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, and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cryopreservations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7158A16D-CBF3-AC4C-A89D-F54FABB10174}"/>
                </a:ext>
              </a:extLst>
            </p:cNvPr>
            <p:cNvSpPr txBox="1"/>
            <p:nvPr/>
          </p:nvSpPr>
          <p:spPr>
            <a:xfrm>
              <a:off x="1800762" y="1839121"/>
              <a:ext cx="1267425" cy="4729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Optional </a:t>
              </a:r>
              <a:b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bridging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b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chemotherapy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DD251CB2-50EF-5946-9F2F-69E8BE55CEA9}"/>
                </a:ext>
              </a:extLst>
            </p:cNvPr>
            <p:cNvSpPr txBox="1"/>
            <p:nvPr/>
          </p:nvSpPr>
          <p:spPr>
            <a:xfrm>
              <a:off x="1800860" y="2421317"/>
              <a:ext cx="1267425" cy="3405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Tisagenlecleucel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manufacturing</a:t>
              </a:r>
            </a:p>
          </p:txBody>
        </p:sp>
        <p:sp>
          <p:nvSpPr>
            <p:cNvPr id="14" name="Ovale 13">
              <a:extLst>
                <a:ext uri="{FF2B5EF4-FFF2-40B4-BE49-F238E27FC236}">
                  <a16:creationId xmlns:a16="http://schemas.microsoft.com/office/drawing/2014/main" id="{AAF59A30-1394-614D-B795-20B1967AD391}"/>
                </a:ext>
              </a:extLst>
            </p:cNvPr>
            <p:cNvSpPr/>
            <p:nvPr/>
          </p:nvSpPr>
          <p:spPr bwMode="auto">
            <a:xfrm>
              <a:off x="1431839" y="3284883"/>
              <a:ext cx="94900" cy="120770"/>
            </a:xfrm>
            <a:prstGeom prst="ellipse">
              <a:avLst/>
            </a:prstGeom>
            <a:solidFill>
              <a:srgbClr val="236364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cxnSp>
          <p:nvCxnSpPr>
            <p:cNvPr id="15" name="Connettore 1 14">
              <a:extLst>
                <a:ext uri="{FF2B5EF4-FFF2-40B4-BE49-F238E27FC236}">
                  <a16:creationId xmlns:a16="http://schemas.microsoft.com/office/drawing/2014/main" id="{1A5124FA-1FF8-694C-B50C-4B5F795E13B9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1479289" y="2524479"/>
              <a:ext cx="0" cy="760404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E26C3428-ED3D-A94B-8D35-526943AABABA}"/>
                </a:ext>
              </a:extLst>
            </p:cNvPr>
            <p:cNvSpPr/>
            <p:nvPr/>
          </p:nvSpPr>
          <p:spPr bwMode="auto">
            <a:xfrm>
              <a:off x="3531139" y="3284883"/>
              <a:ext cx="94900" cy="120770"/>
            </a:xfrm>
            <a:prstGeom prst="ellipse">
              <a:avLst/>
            </a:prstGeom>
            <a:solidFill>
              <a:srgbClr val="236364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cxnSp>
          <p:nvCxnSpPr>
            <p:cNvPr id="17" name="Connettore 1 16">
              <a:extLst>
                <a:ext uri="{FF2B5EF4-FFF2-40B4-BE49-F238E27FC236}">
                  <a16:creationId xmlns:a16="http://schemas.microsoft.com/office/drawing/2014/main" id="{6BA87FB0-3684-CE4E-87D7-2E145D555F37}"/>
                </a:ext>
              </a:extLst>
            </p:cNvPr>
            <p:cNvCxnSpPr>
              <a:stCxn id="16" idx="0"/>
            </p:cNvCxnSpPr>
            <p:nvPr/>
          </p:nvCxnSpPr>
          <p:spPr>
            <a:xfrm flipV="1">
              <a:off x="3578589" y="2524479"/>
              <a:ext cx="0" cy="760404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1A517365-78DF-A744-9A80-03F7D92F3D84}"/>
                </a:ext>
              </a:extLst>
            </p:cNvPr>
            <p:cNvSpPr/>
            <p:nvPr/>
          </p:nvSpPr>
          <p:spPr bwMode="auto">
            <a:xfrm>
              <a:off x="4523724" y="3284883"/>
              <a:ext cx="94900" cy="120770"/>
            </a:xfrm>
            <a:prstGeom prst="ellipse">
              <a:avLst/>
            </a:prstGeom>
            <a:solidFill>
              <a:srgbClr val="236364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cxnSp>
          <p:nvCxnSpPr>
            <p:cNvPr id="19" name="Connettore 1 18">
              <a:extLst>
                <a:ext uri="{FF2B5EF4-FFF2-40B4-BE49-F238E27FC236}">
                  <a16:creationId xmlns:a16="http://schemas.microsoft.com/office/drawing/2014/main" id="{F8E4EDF8-F238-9E42-A543-EA977AFCD8B0}"/>
                </a:ext>
              </a:extLst>
            </p:cNvPr>
            <p:cNvCxnSpPr>
              <a:cxnSpLocks/>
              <a:stCxn id="18" idx="0"/>
              <a:endCxn id="22" idx="2"/>
            </p:cNvCxnSpPr>
            <p:nvPr/>
          </p:nvCxnSpPr>
          <p:spPr>
            <a:xfrm flipV="1">
              <a:off x="4571174" y="3123025"/>
              <a:ext cx="0" cy="161858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2370FE64-A39F-4D41-8AFB-A602EBEFDABC}"/>
                </a:ext>
              </a:extLst>
            </p:cNvPr>
            <p:cNvSpPr/>
            <p:nvPr/>
          </p:nvSpPr>
          <p:spPr bwMode="auto">
            <a:xfrm>
              <a:off x="5102800" y="3284883"/>
              <a:ext cx="94900" cy="120770"/>
            </a:xfrm>
            <a:prstGeom prst="ellipse">
              <a:avLst/>
            </a:prstGeom>
            <a:solidFill>
              <a:srgbClr val="236364"/>
            </a:solidFill>
            <a:ln w="50800" cap="sq" cmpd="sng" algn="ctr">
              <a:noFill/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itchFamily="-65" charset="0"/>
                <a:ea typeface="+mn-ea"/>
                <a:cs typeface="ＭＳ Ｐゴシック" pitchFamily="-65" charset="-128"/>
              </a:endParaRPr>
            </a:p>
          </p:txBody>
        </p:sp>
        <p:cxnSp>
          <p:nvCxnSpPr>
            <p:cNvPr id="21" name="Connettore 1 20">
              <a:extLst>
                <a:ext uri="{FF2B5EF4-FFF2-40B4-BE49-F238E27FC236}">
                  <a16:creationId xmlns:a16="http://schemas.microsoft.com/office/drawing/2014/main" id="{E122B077-7065-CD4A-BCBC-A19DA98C011F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V="1">
              <a:off x="5150250" y="2790650"/>
              <a:ext cx="0" cy="494234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118A2707-7239-5C41-A4CE-E21DC1226944}"/>
                </a:ext>
              </a:extLst>
            </p:cNvPr>
            <p:cNvSpPr txBox="1"/>
            <p:nvPr/>
          </p:nvSpPr>
          <p:spPr>
            <a:xfrm>
              <a:off x="3950397" y="2782473"/>
              <a:ext cx="1267425" cy="3405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Tisagenlecleucel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infusion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23" name="Connettore 1 22">
              <a:extLst>
                <a:ext uri="{FF2B5EF4-FFF2-40B4-BE49-F238E27FC236}">
                  <a16:creationId xmlns:a16="http://schemas.microsoft.com/office/drawing/2014/main" id="{482FFCA7-1E5A-224D-B345-8AF02C95C7EF}"/>
                </a:ext>
              </a:extLst>
            </p:cNvPr>
            <p:cNvCxnSpPr>
              <a:cxnSpLocks/>
            </p:cNvCxnSpPr>
            <p:nvPr/>
          </p:nvCxnSpPr>
          <p:spPr>
            <a:xfrm>
              <a:off x="1476773" y="2569860"/>
              <a:ext cx="417479" cy="0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24" name="Connettore 1 23">
              <a:extLst>
                <a:ext uri="{FF2B5EF4-FFF2-40B4-BE49-F238E27FC236}">
                  <a16:creationId xmlns:a16="http://schemas.microsoft.com/office/drawing/2014/main" id="{FB6AC32A-7BDA-CA47-92DD-CF57A87E3EC4}"/>
                </a:ext>
              </a:extLst>
            </p:cNvPr>
            <p:cNvCxnSpPr>
              <a:cxnSpLocks/>
            </p:cNvCxnSpPr>
            <p:nvPr/>
          </p:nvCxnSpPr>
          <p:spPr>
            <a:xfrm>
              <a:off x="2909179" y="2569860"/>
              <a:ext cx="664183" cy="0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25" name="Connettore 1 24">
              <a:extLst>
                <a:ext uri="{FF2B5EF4-FFF2-40B4-BE49-F238E27FC236}">
                  <a16:creationId xmlns:a16="http://schemas.microsoft.com/office/drawing/2014/main" id="{9F9FB828-FE93-DB4F-B1AC-97EA329A9E01}"/>
                </a:ext>
              </a:extLst>
            </p:cNvPr>
            <p:cNvCxnSpPr>
              <a:cxnSpLocks/>
            </p:cNvCxnSpPr>
            <p:nvPr/>
          </p:nvCxnSpPr>
          <p:spPr>
            <a:xfrm>
              <a:off x="1492224" y="2067972"/>
              <a:ext cx="633712" cy="0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26" name="Connettore 1 25">
              <a:extLst>
                <a:ext uri="{FF2B5EF4-FFF2-40B4-BE49-F238E27FC236}">
                  <a16:creationId xmlns:a16="http://schemas.microsoft.com/office/drawing/2014/main" id="{1961B2AD-EF1B-7A42-B22E-7168270FDE5A}"/>
                </a:ext>
              </a:extLst>
            </p:cNvPr>
            <p:cNvCxnSpPr>
              <a:cxnSpLocks/>
            </p:cNvCxnSpPr>
            <p:nvPr/>
          </p:nvCxnSpPr>
          <p:spPr>
            <a:xfrm>
              <a:off x="2816617" y="2067972"/>
              <a:ext cx="779071" cy="0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27" name="Connettore 1 26">
              <a:extLst>
                <a:ext uri="{FF2B5EF4-FFF2-40B4-BE49-F238E27FC236}">
                  <a16:creationId xmlns:a16="http://schemas.microsoft.com/office/drawing/2014/main" id="{3BDF7965-2D70-9B40-B01E-5604FB5797EC}"/>
                </a:ext>
              </a:extLst>
            </p:cNvPr>
            <p:cNvCxnSpPr>
              <a:cxnSpLocks/>
            </p:cNvCxnSpPr>
            <p:nvPr/>
          </p:nvCxnSpPr>
          <p:spPr>
            <a:xfrm>
              <a:off x="3598399" y="2004938"/>
              <a:ext cx="0" cy="126499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cxnSp>
          <p:nvCxnSpPr>
            <p:cNvPr id="28" name="Connettore 1 27">
              <a:extLst>
                <a:ext uri="{FF2B5EF4-FFF2-40B4-BE49-F238E27FC236}">
                  <a16:creationId xmlns:a16="http://schemas.microsoft.com/office/drawing/2014/main" id="{5694AE95-D44E-1F43-AAB8-5E08B969EC02}"/>
                </a:ext>
              </a:extLst>
            </p:cNvPr>
            <p:cNvCxnSpPr>
              <a:cxnSpLocks/>
            </p:cNvCxnSpPr>
            <p:nvPr/>
          </p:nvCxnSpPr>
          <p:spPr>
            <a:xfrm>
              <a:off x="1492224" y="2004938"/>
              <a:ext cx="0" cy="126499"/>
            </a:xfrm>
            <a:prstGeom prst="line">
              <a:avLst/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none" w="med" len="med"/>
              <a:tailEnd type="none" w="lg" len="lg"/>
            </a:ln>
          </p:spPr>
        </p:cxn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F8E6C4ED-B97D-6946-AFB7-079BF13B8D59}"/>
                </a:ext>
              </a:extLst>
            </p:cNvPr>
            <p:cNvSpPr txBox="1"/>
            <p:nvPr/>
          </p:nvSpPr>
          <p:spPr>
            <a:xfrm>
              <a:off x="858511" y="2751700"/>
              <a:ext cx="1267425" cy="192026"/>
            </a:xfrm>
            <a:prstGeom prst="rect">
              <a:avLst/>
            </a:prstGeom>
            <a:solidFill>
              <a:srgbClr val="184849"/>
            </a:solidFill>
            <a:ln>
              <a:noFill/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Enrollment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CasellaDiTesto 29">
              <a:extLst>
                <a:ext uri="{FF2B5EF4-FFF2-40B4-BE49-F238E27FC236}">
                  <a16:creationId xmlns:a16="http://schemas.microsoft.com/office/drawing/2014/main" id="{95EA7010-4CF4-B844-9BE6-3D9303E4D0D1}"/>
                </a:ext>
              </a:extLst>
            </p:cNvPr>
            <p:cNvSpPr txBox="1"/>
            <p:nvPr/>
          </p:nvSpPr>
          <p:spPr>
            <a:xfrm>
              <a:off x="3109826" y="2693698"/>
              <a:ext cx="960918" cy="324463"/>
            </a:xfrm>
            <a:prstGeom prst="rect">
              <a:avLst/>
            </a:prstGeom>
            <a:solidFill>
              <a:srgbClr val="184849"/>
            </a:solidFill>
            <a:ln>
              <a:noFill/>
            </a:ln>
          </p:spPr>
          <p:txBody>
            <a:bodyPr wrap="square" lIns="0" tIns="36000" rIns="0" b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Restaging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lymphodeplection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775D336D-67C1-604A-9BBE-F83750A5CF99}"/>
                </a:ext>
              </a:extLst>
            </p:cNvPr>
            <p:cNvSpPr txBox="1"/>
            <p:nvPr/>
          </p:nvSpPr>
          <p:spPr>
            <a:xfrm>
              <a:off x="4350993" y="2398116"/>
              <a:ext cx="1590560" cy="34055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r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First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efficacy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assessment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months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3</a:t>
              </a:r>
            </a:p>
          </p:txBody>
        </p: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34728DED-708A-4544-8EE3-B976226A52C7}"/>
                </a:ext>
              </a:extLst>
            </p:cNvPr>
            <p:cNvSpPr txBox="1"/>
            <p:nvPr/>
          </p:nvSpPr>
          <p:spPr>
            <a:xfrm>
              <a:off x="5609924" y="3102789"/>
              <a:ext cx="646222" cy="60542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Long-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term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safety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and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efficacy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follow-up</a:t>
              </a: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6F06A5D7-C67E-704F-8F58-D37796F0E237}"/>
                </a:ext>
              </a:extLst>
            </p:cNvPr>
            <p:cNvSpPr txBox="1"/>
            <p:nvPr/>
          </p:nvSpPr>
          <p:spPr>
            <a:xfrm>
              <a:off x="592046" y="3738506"/>
              <a:ext cx="1858021" cy="1135174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Key</a:t>
              </a:r>
              <a:r>
                <a:rPr kumimoji="0" lang="it-IT" sz="105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05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eligibility</a:t>
              </a:r>
              <a:r>
                <a:rPr kumimoji="0" lang="it-IT" sz="105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05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criteria</a:t>
              </a:r>
              <a:endParaRPr kumimoji="0" lang="it-IT" sz="105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9555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≥18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years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of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age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9555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FL grade 1, 2, or 3A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9555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/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disease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9555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evidence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of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histological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transformation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/FLT3B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9555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prior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anti-CD19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therapy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or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allogenic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HSCT</a:t>
              </a:r>
            </a:p>
          </p:txBody>
        </p: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339E06E5-0C6F-5343-9466-A52749120E08}"/>
                </a:ext>
              </a:extLst>
            </p:cNvPr>
            <p:cNvSpPr txBox="1"/>
            <p:nvPr/>
          </p:nvSpPr>
          <p:spPr>
            <a:xfrm>
              <a:off x="2603837" y="3738506"/>
              <a:ext cx="1655400" cy="605426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Study</a:t>
              </a:r>
              <a:r>
                <a:rPr kumimoji="0" lang="it-IT" sz="105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treatment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9555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Tisagenlecleucel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dose range (single IV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infusion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)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was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0.6–0.6 x 10</a:t>
              </a:r>
              <a:r>
                <a:rPr kumimoji="0" lang="it-IT" sz="1050" b="0" i="0" u="none" strike="noStrike" kern="1200" cap="none" spc="0" normalizeH="0" baseline="300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8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CAR+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viable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T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cells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EB834DFC-02F4-0D41-817A-F3B59A9284AB}"/>
                </a:ext>
              </a:extLst>
            </p:cNvPr>
            <p:cNvSpPr txBox="1"/>
            <p:nvPr/>
          </p:nvSpPr>
          <p:spPr>
            <a:xfrm>
              <a:off x="4442328" y="3738506"/>
              <a:ext cx="1858021" cy="731556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Endpoints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E95550"/>
                </a:buClr>
                <a:buSzTx/>
                <a:buFontTx/>
                <a:buNone/>
                <a:tabLst/>
                <a:defRPr/>
              </a:pPr>
              <a:r>
                <a:rPr kumimoji="0" lang="it-IT" sz="105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Primary</a:t>
              </a:r>
              <a:r>
                <a:rPr kumimoji="0" lang="it-IT" sz="105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: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CRR by IRC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E95550"/>
                </a:buClr>
                <a:buSzTx/>
                <a:buFontTx/>
                <a:buNone/>
                <a:tabLst/>
                <a:defRPr/>
              </a:pPr>
              <a:r>
                <a:rPr kumimoji="0" lang="it-IT" sz="105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Secondary</a:t>
              </a:r>
              <a:r>
                <a:rPr kumimoji="0" lang="it-IT" sz="105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: 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ORR, DOR, PFS, OS,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safety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,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cellular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05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kinetics</a:t>
              </a:r>
              <a:endParaRPr kumimoji="0" lang="it-IT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38881A89-B7D9-104A-8A69-3D88F9328336}"/>
                </a:ext>
              </a:extLst>
            </p:cNvPr>
            <p:cNvSpPr txBox="1"/>
            <p:nvPr/>
          </p:nvSpPr>
          <p:spPr>
            <a:xfrm>
              <a:off x="498268" y="5129667"/>
              <a:ext cx="5843351" cy="44145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E9555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Bridging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therapy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was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allowed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and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was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followed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by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disease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re-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evaluation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before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tisagenlecleucel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infusion</a:t>
              </a:r>
              <a:endPara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E9555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18% (17/97) of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patients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received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tisagenlecleucel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in the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outpatient</a:t>
              </a:r>
              <a:r>
                <a: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it-IT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setting</a:t>
              </a:r>
              <a:endPara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Rettangolo con angoli arrotondati 36">
              <a:extLst>
                <a:ext uri="{FF2B5EF4-FFF2-40B4-BE49-F238E27FC236}">
                  <a16:creationId xmlns:a16="http://schemas.microsoft.com/office/drawing/2014/main" id="{F340E4BD-8C62-8E4F-982F-8CD50D62B4FA}"/>
                </a:ext>
              </a:extLst>
            </p:cNvPr>
            <p:cNvSpPr/>
            <p:nvPr/>
          </p:nvSpPr>
          <p:spPr bwMode="auto">
            <a:xfrm>
              <a:off x="4472004" y="1874804"/>
              <a:ext cx="1763139" cy="377347"/>
            </a:xfrm>
            <a:prstGeom prst="roundRect">
              <a:avLst>
                <a:gd name="adj" fmla="val 15297"/>
              </a:avLst>
            </a:prstGeom>
            <a:noFill/>
            <a:ln w="12700" cap="sq" cmpd="sng" algn="ctr">
              <a:solidFill>
                <a:srgbClr val="236364"/>
              </a:solidFill>
              <a:prstDash val="solid"/>
              <a:miter lim="800000"/>
              <a:headEnd type="triangle" w="med" len="sm"/>
              <a:tailEnd type="triangle" w="med" len="sm"/>
            </a:ln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ＭＳ Ｐゴシック" pitchFamily="-65" charset="-128"/>
                </a:rPr>
                <a:t>Median</a:t>
              </a:r>
              <a:r>
                <a:rPr kumimoji="0" lang="it-IT" sz="105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ＭＳ Ｐゴシック" pitchFamily="-65" charset="-128"/>
                </a:rPr>
                <a:t> follow-up: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5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ＭＳ Ｐゴシック" pitchFamily="-65" charset="-128"/>
                </a:rPr>
                <a:t>29 </a:t>
              </a:r>
              <a:r>
                <a:rPr kumimoji="0" lang="it-IT" sz="105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ＭＳ Ｐゴシック" pitchFamily="-65" charset="-128"/>
                </a:rPr>
                <a:t>months</a:t>
              </a:r>
              <a:r>
                <a:rPr kumimoji="0" lang="it-IT" sz="105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ＭＳ Ｐゴシック" pitchFamily="-65" charset="-128"/>
                </a:rPr>
                <a:t> </a:t>
              </a:r>
              <a:r>
                <a:rPr kumimoji="0" lang="it-IT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Arial" pitchFamily="-65" charset="0"/>
                  <a:ea typeface="+mn-ea"/>
                  <a:cs typeface="ＭＳ Ｐゴシック" pitchFamily="-65" charset="-128"/>
                </a:rPr>
                <a:t>(IQR 26–32)</a:t>
              </a:r>
            </a:p>
          </p:txBody>
        </p:sp>
      </p:grp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7AF10C31-F1C8-8A44-BB37-B72929E629D4}"/>
              </a:ext>
            </a:extLst>
          </p:cNvPr>
          <p:cNvSpPr txBox="1"/>
          <p:nvPr/>
        </p:nvSpPr>
        <p:spPr>
          <a:xfrm>
            <a:off x="6413157" y="6371344"/>
            <a:ext cx="5778843" cy="215444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Mod. da </a:t>
            </a: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Dreyling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M, et al. Presented at ASH 2022; Abstract n. 608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B279633-1876-1F4D-A526-A88D328FA331}"/>
              </a:ext>
            </a:extLst>
          </p:cNvPr>
          <p:cNvSpPr txBox="1"/>
          <p:nvPr/>
        </p:nvSpPr>
        <p:spPr>
          <a:xfrm>
            <a:off x="-3107" y="6280985"/>
            <a:ext cx="61293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IRC: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independent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review committee; DOR: duration of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response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; HSCT: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haematopoietic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stem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cell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transplantation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*POD24: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progression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disease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within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24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months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initial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chemoimmunotherapy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85275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ttangolo con angoli arrotondati 45">
            <a:extLst>
              <a:ext uri="{FF2B5EF4-FFF2-40B4-BE49-F238E27FC236}">
                <a16:creationId xmlns:a16="http://schemas.microsoft.com/office/drawing/2014/main" id="{F38922AA-0729-1842-8482-501AAB93A633}"/>
              </a:ext>
            </a:extLst>
          </p:cNvPr>
          <p:cNvSpPr/>
          <p:nvPr/>
        </p:nvSpPr>
        <p:spPr bwMode="auto">
          <a:xfrm>
            <a:off x="5459153" y="1463607"/>
            <a:ext cx="5713672" cy="4048627"/>
          </a:xfrm>
          <a:prstGeom prst="roundRect">
            <a:avLst>
              <a:gd name="adj" fmla="val 2200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algn="ctr"/>
            <a:endParaRPr lang="it-IT" sz="2400">
              <a:solidFill>
                <a:schemeClr val="tx1">
                  <a:lumMod val="85000"/>
                  <a:lumOff val="15000"/>
                </a:schemeClr>
              </a:solidFill>
              <a:latin typeface="Arial" pitchFamily="-65" charset="0"/>
            </a:endParaRP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9413" y="-1588"/>
            <a:ext cx="10542587" cy="842963"/>
          </a:xfrm>
        </p:spPr>
        <p:txBody>
          <a:bodyPr>
            <a:noAutofit/>
          </a:bodyPr>
          <a:lstStyle/>
          <a:p>
            <a:r>
              <a:rPr lang="it-IT" dirty="0"/>
              <a:t>ELARA: </a:t>
            </a:r>
            <a:r>
              <a:rPr lang="it-IT" dirty="0" err="1"/>
              <a:t>tisagenlecleucel</a:t>
            </a:r>
            <a:r>
              <a:rPr lang="it-IT" dirty="0"/>
              <a:t> </a:t>
            </a:r>
            <a:r>
              <a:rPr lang="it-IT" dirty="0" err="1"/>
              <a:t>induced</a:t>
            </a:r>
            <a:r>
              <a:rPr lang="it-IT" dirty="0"/>
              <a:t> </a:t>
            </a:r>
            <a:r>
              <a:rPr lang="it-IT" dirty="0" err="1"/>
              <a:t>consistently</a:t>
            </a:r>
            <a:r>
              <a:rPr lang="it-IT" dirty="0"/>
              <a:t> high </a:t>
            </a:r>
            <a:r>
              <a:rPr lang="it-IT" dirty="0" err="1"/>
              <a:t>responses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in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patients</a:t>
            </a:r>
            <a:r>
              <a:rPr lang="it-IT" dirty="0"/>
              <a:t>, </a:t>
            </a:r>
            <a:r>
              <a:rPr lang="it-IT" dirty="0" err="1"/>
              <a:t>including</a:t>
            </a:r>
            <a:r>
              <a:rPr lang="it-IT" dirty="0"/>
              <a:t>, high-</a:t>
            </a:r>
            <a:r>
              <a:rPr lang="it-IT" dirty="0" err="1"/>
              <a:t>risk</a:t>
            </a:r>
            <a:r>
              <a:rPr lang="it-IT" dirty="0"/>
              <a:t> </a:t>
            </a:r>
            <a:r>
              <a:rPr lang="it-IT" dirty="0" err="1"/>
              <a:t>patient</a:t>
            </a:r>
            <a:r>
              <a:rPr lang="it-IT" dirty="0"/>
              <a:t> </a:t>
            </a:r>
            <a:r>
              <a:rPr lang="it-IT" dirty="0" err="1"/>
              <a:t>populations</a:t>
            </a:r>
            <a:endParaRPr lang="it-IT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7AF10C31-F1C8-8A44-BB37-B72929E629D4}"/>
              </a:ext>
            </a:extLst>
          </p:cNvPr>
          <p:cNvSpPr txBox="1"/>
          <p:nvPr/>
        </p:nvSpPr>
        <p:spPr>
          <a:xfrm>
            <a:off x="6413157" y="6371344"/>
            <a:ext cx="5778843" cy="215444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Mod. da </a:t>
            </a: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Dreyling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M, et al. Presented at ASH 2022; Abstract n. 608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B279633-1876-1F4D-A526-A88D328FA331}"/>
              </a:ext>
            </a:extLst>
          </p:cNvPr>
          <p:cNvSpPr txBox="1"/>
          <p:nvPr/>
        </p:nvSpPr>
        <p:spPr>
          <a:xfrm>
            <a:off x="-3107" y="6280985"/>
            <a:ext cx="61293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IRC: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independent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review committee; DOR: duration of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response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; HSCT: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haematopoietic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stem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cell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transplantation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*POD24: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progression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disease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within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24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months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initial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chemoimmunotherapy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</a:p>
        </p:txBody>
      </p: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FDB60A6C-7F19-2343-A8E4-6C3A2A3B5E80}"/>
              </a:ext>
            </a:extLst>
          </p:cNvPr>
          <p:cNvSpPr/>
          <p:nvPr/>
        </p:nvSpPr>
        <p:spPr bwMode="auto">
          <a:xfrm>
            <a:off x="853041" y="1463606"/>
            <a:ext cx="4439777" cy="2879585"/>
          </a:xfrm>
          <a:prstGeom prst="roundRect">
            <a:avLst>
              <a:gd name="adj" fmla="val 2200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algn="ctr"/>
            <a:endParaRPr lang="it-IT" sz="2400">
              <a:solidFill>
                <a:schemeClr val="tx1">
                  <a:lumMod val="85000"/>
                  <a:lumOff val="15000"/>
                </a:schemeClr>
              </a:solidFill>
              <a:latin typeface="Arial" pitchFamily="-65" charset="0"/>
            </a:endParaRPr>
          </a:p>
        </p:txBody>
      </p:sp>
      <p:graphicFrame>
        <p:nvGraphicFramePr>
          <p:cNvPr id="41" name="Tabella 6">
            <a:extLst>
              <a:ext uri="{FF2B5EF4-FFF2-40B4-BE49-F238E27FC236}">
                <a16:creationId xmlns:a16="http://schemas.microsoft.com/office/drawing/2014/main" id="{13DFC21F-4554-1643-BF67-3D316812B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595007"/>
              </p:ext>
            </p:extLst>
          </p:nvPr>
        </p:nvGraphicFramePr>
        <p:xfrm>
          <a:off x="953116" y="1586566"/>
          <a:ext cx="4200805" cy="1756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47">
                  <a:extLst>
                    <a:ext uri="{9D8B030D-6E8A-4147-A177-3AD203B41FA5}">
                      <a16:colId xmlns:a16="http://schemas.microsoft.com/office/drawing/2014/main" val="1688467264"/>
                    </a:ext>
                  </a:extLst>
                </a:gridCol>
                <a:gridCol w="1481558">
                  <a:extLst>
                    <a:ext uri="{9D8B030D-6E8A-4147-A177-3AD203B41FA5}">
                      <a16:colId xmlns:a16="http://schemas.microsoft.com/office/drawing/2014/main" val="4089924587"/>
                    </a:ext>
                  </a:extLst>
                </a:gridCol>
              </a:tblGrid>
              <a:tr h="939400">
                <a:tc>
                  <a:txBody>
                    <a:bodyPr/>
                    <a:lstStyle/>
                    <a:p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Endpoints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</a:t>
                      </a:r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efficacy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analysis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set (IRC </a:t>
                      </a:r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assessment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</a:t>
                      </a:r>
                      <a:b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(95% CI)</a:t>
                      </a:r>
                    </a:p>
                    <a:p>
                      <a:pPr algn="ctr"/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=94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372233"/>
                  </a:ext>
                </a:extLst>
              </a:tr>
              <a:tr h="408326">
                <a:tc>
                  <a:txBody>
                    <a:bodyPr/>
                    <a:lstStyle/>
                    <a:p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CRR</a:t>
                      </a:r>
                    </a:p>
                  </a:txBody>
                  <a:tcPr marL="36000" marR="3600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(58–77)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760864"/>
                  </a:ext>
                </a:extLst>
              </a:tr>
              <a:tr h="408326">
                <a:tc>
                  <a:txBody>
                    <a:bodyPr/>
                    <a:lstStyle/>
                    <a:p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ORR</a:t>
                      </a:r>
                    </a:p>
                  </a:txBody>
                  <a:tcPr marL="36000" marR="3600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 (78–92)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8472472"/>
                  </a:ext>
                </a:extLst>
              </a:tr>
            </a:tbl>
          </a:graphicData>
        </a:graphic>
      </p:graphicFrame>
      <p:graphicFrame>
        <p:nvGraphicFramePr>
          <p:cNvPr id="43" name="Tabella 6">
            <a:extLst>
              <a:ext uri="{FF2B5EF4-FFF2-40B4-BE49-F238E27FC236}">
                <a16:creationId xmlns:a16="http://schemas.microsoft.com/office/drawing/2014/main" id="{4CA5752B-90F1-514B-A65D-838E455969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970402"/>
              </p:ext>
            </p:extLst>
          </p:nvPr>
        </p:nvGraphicFramePr>
        <p:xfrm>
          <a:off x="5613722" y="1586565"/>
          <a:ext cx="5474826" cy="2999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3484">
                  <a:extLst>
                    <a:ext uri="{9D8B030D-6E8A-4147-A177-3AD203B41FA5}">
                      <a16:colId xmlns:a16="http://schemas.microsoft.com/office/drawing/2014/main" val="1688467264"/>
                    </a:ext>
                  </a:extLst>
                </a:gridCol>
                <a:gridCol w="1209554">
                  <a:extLst>
                    <a:ext uri="{9D8B030D-6E8A-4147-A177-3AD203B41FA5}">
                      <a16:colId xmlns:a16="http://schemas.microsoft.com/office/drawing/2014/main" val="4089924587"/>
                    </a:ext>
                  </a:extLst>
                </a:gridCol>
                <a:gridCol w="1145894">
                  <a:extLst>
                    <a:ext uri="{9D8B030D-6E8A-4147-A177-3AD203B41FA5}">
                      <a16:colId xmlns:a16="http://schemas.microsoft.com/office/drawing/2014/main" val="289000812"/>
                    </a:ext>
                  </a:extLst>
                </a:gridCol>
                <a:gridCol w="1145894">
                  <a:extLst>
                    <a:ext uri="{9D8B030D-6E8A-4147-A177-3AD203B41FA5}">
                      <a16:colId xmlns:a16="http://schemas.microsoft.com/office/drawing/2014/main" val="635767900"/>
                    </a:ext>
                  </a:extLst>
                </a:gridCol>
              </a:tblGrid>
              <a:tr h="943012">
                <a:tc>
                  <a:txBody>
                    <a:bodyPr/>
                    <a:lstStyle/>
                    <a:p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 </a:t>
                      </a:r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</a:t>
                      </a:r>
                      <a:endParaRPr lang="it-IT" sz="1400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  <a:p>
                      <a:pPr algn="ctr"/>
                      <a:r>
                        <a:rPr lang="it-IT" sz="140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=97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CRR</a:t>
                      </a:r>
                    </a:p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</a:t>
                      </a:r>
                      <a:b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(95% CI)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ORR</a:t>
                      </a:r>
                    </a:p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</a:t>
                      </a:r>
                      <a:b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(95% CI)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372233"/>
                  </a:ext>
                </a:extLst>
              </a:tr>
              <a:tr h="356890">
                <a:tc>
                  <a:txBody>
                    <a:bodyPr/>
                    <a:lstStyle/>
                    <a:p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POD24*</a:t>
                      </a:r>
                    </a:p>
                  </a:txBody>
                  <a:tcPr marL="36000" marR="3600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 (63)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 (46–71)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 (70–91)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760864"/>
                  </a:ext>
                </a:extLst>
              </a:tr>
              <a:tr h="628675">
                <a:tc>
                  <a:txBody>
                    <a:bodyPr/>
                    <a:lstStyle/>
                    <a:p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</a:t>
                      </a:r>
                      <a:r>
                        <a:rPr lang="it-IT" sz="1400" b="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metabolic</a:t>
                      </a:r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b="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</a:t>
                      </a:r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volume</a:t>
                      </a:r>
                    </a:p>
                  </a:txBody>
                  <a:tcPr marL="36000" marR="3600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(21)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(19–64)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 (51–91)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8472472"/>
                  </a:ext>
                </a:extLst>
              </a:tr>
              <a:tr h="356890">
                <a:tc>
                  <a:txBody>
                    <a:bodyPr/>
                    <a:lstStyle/>
                    <a:p>
                      <a:r>
                        <a:rPr lang="it-IT" sz="1400" b="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Bulky</a:t>
                      </a:r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b="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</a:t>
                      </a:r>
                      <a:endParaRPr lang="it-IT" sz="1400" b="0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 (64)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(51–76)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 (74–93)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666857"/>
                  </a:ext>
                </a:extLst>
              </a:tr>
              <a:tr h="356890">
                <a:tc>
                  <a:txBody>
                    <a:bodyPr/>
                    <a:lstStyle/>
                    <a:p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Double </a:t>
                      </a:r>
                      <a:r>
                        <a:rPr lang="it-IT" sz="1400" b="0" baseline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refractory</a:t>
                      </a:r>
                      <a:endParaRPr lang="it-IT" sz="1400" b="0" baseline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(67)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(53–77)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 (74–92)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756686"/>
                  </a:ext>
                </a:extLst>
              </a:tr>
              <a:tr h="356890">
                <a:tc>
                  <a:txBody>
                    <a:bodyPr/>
                    <a:lstStyle/>
                    <a:p>
                      <a:r>
                        <a:rPr lang="it-IT" sz="1400" b="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FLIPI (≥3)</a:t>
                      </a:r>
                    </a:p>
                  </a:txBody>
                  <a:tcPr marL="36000" marR="3600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 (59)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 (48–74)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 (68–90)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5421"/>
                  </a:ext>
                </a:extLst>
              </a:tr>
            </a:tbl>
          </a:graphicData>
        </a:graphic>
      </p:graphicFrame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5365ACD5-1B82-8942-BF4F-6A16C3A8C853}"/>
              </a:ext>
            </a:extLst>
          </p:cNvPr>
          <p:cNvSpPr txBox="1"/>
          <p:nvPr/>
        </p:nvSpPr>
        <p:spPr>
          <a:xfrm>
            <a:off x="953116" y="3588187"/>
            <a:ext cx="4200805" cy="461665"/>
          </a:xfrm>
          <a:prstGeom prst="rect">
            <a:avLst/>
          </a:prstGeom>
          <a:noFill/>
        </p:spPr>
        <p:txBody>
          <a:bodyPr wrap="square" lIns="0" rIns="36000" rtlCol="0">
            <a:spAutoFit/>
          </a:bodyPr>
          <a:lstStyle/>
          <a:p>
            <a:pPr marL="171450" marR="0" lvl="0" indent="-135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9555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ORR (86%) and CRR (69%) are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consistent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the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primary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analysis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C1D97735-AB5F-994C-BA06-5A2F37AC070D}"/>
              </a:ext>
            </a:extLst>
          </p:cNvPr>
          <p:cNvSpPr txBox="1"/>
          <p:nvPr/>
        </p:nvSpPr>
        <p:spPr>
          <a:xfrm>
            <a:off x="5613722" y="4754835"/>
            <a:ext cx="5474826" cy="646331"/>
          </a:xfrm>
          <a:prstGeom prst="rect">
            <a:avLst/>
          </a:prstGeom>
          <a:noFill/>
        </p:spPr>
        <p:txBody>
          <a:bodyPr wrap="square" lIns="0" rIns="36000" rtlCol="0">
            <a:spAutoFit/>
          </a:bodyPr>
          <a:lstStyle/>
          <a:p>
            <a:pPr marL="171450" marR="0" lvl="0" indent="-135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9555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rates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durable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responses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were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observed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most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patients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high-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risk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disease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subgroups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who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have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poor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prognosis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current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non-CAR-T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cell</a:t>
            </a: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therapies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2474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9413" y="-1588"/>
            <a:ext cx="10542587" cy="842963"/>
          </a:xfrm>
        </p:spPr>
        <p:txBody>
          <a:bodyPr>
            <a:noAutofit/>
          </a:bodyPr>
          <a:lstStyle/>
          <a:p>
            <a:r>
              <a:rPr lang="it-IT" dirty="0"/>
              <a:t>ELARA: </a:t>
            </a:r>
            <a:r>
              <a:rPr lang="it-IT" dirty="0" err="1"/>
              <a:t>Median</a:t>
            </a:r>
            <a:r>
              <a:rPr lang="it-IT" dirty="0"/>
              <a:t> DOR </a:t>
            </a:r>
            <a:r>
              <a:rPr lang="it-IT" dirty="0" err="1"/>
              <a:t>was</a:t>
            </a:r>
            <a:r>
              <a:rPr lang="it-IT" dirty="0"/>
              <a:t> NR </a:t>
            </a:r>
            <a:r>
              <a:rPr lang="it-IT" dirty="0" err="1"/>
              <a:t>after</a:t>
            </a:r>
            <a:r>
              <a:rPr lang="it-IT" dirty="0"/>
              <a:t> a </a:t>
            </a:r>
            <a:r>
              <a:rPr lang="it-IT" dirty="0" err="1"/>
              <a:t>median</a:t>
            </a:r>
            <a:r>
              <a:rPr lang="it-IT" dirty="0"/>
              <a:t> follow-up of 29 </a:t>
            </a:r>
            <a:r>
              <a:rPr lang="it-IT" dirty="0" err="1"/>
              <a:t>months</a:t>
            </a:r>
            <a:endParaRPr lang="it-IT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7AF10C31-F1C8-8A44-BB37-B72929E629D4}"/>
              </a:ext>
            </a:extLst>
          </p:cNvPr>
          <p:cNvSpPr txBox="1"/>
          <p:nvPr/>
        </p:nvSpPr>
        <p:spPr>
          <a:xfrm>
            <a:off x="6413157" y="6371344"/>
            <a:ext cx="5778843" cy="215444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Mod. da </a:t>
            </a: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Dreyling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M, et al. Presented at ASH 2022; Abstract n. 608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B279633-1876-1F4D-A526-A88D328FA331}"/>
              </a:ext>
            </a:extLst>
          </p:cNvPr>
          <p:cNvSpPr txBox="1"/>
          <p:nvPr/>
        </p:nvSpPr>
        <p:spPr>
          <a:xfrm>
            <a:off x="-3107" y="6280985"/>
            <a:ext cx="61293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IRC: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independent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review committee; DOR: duration of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response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; HSCT: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haematopoietic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stem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cell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transplantation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*POD24: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progression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disease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within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24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months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initial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7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chemoimmunotherapy</a:t>
            </a:r>
            <a:r>
              <a:rPr kumimoji="0" lang="it-IT" sz="7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 </a:t>
            </a:r>
          </a:p>
        </p:txBody>
      </p: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FDB60A6C-7F19-2343-A8E4-6C3A2A3B5E80}"/>
              </a:ext>
            </a:extLst>
          </p:cNvPr>
          <p:cNvSpPr/>
          <p:nvPr/>
        </p:nvSpPr>
        <p:spPr bwMode="auto">
          <a:xfrm>
            <a:off x="839788" y="1463606"/>
            <a:ext cx="10333037" cy="3875008"/>
          </a:xfrm>
          <a:prstGeom prst="roundRect">
            <a:avLst>
              <a:gd name="adj" fmla="val 2200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algn="ctr"/>
            <a:endParaRPr lang="it-IT" sz="2400">
              <a:solidFill>
                <a:schemeClr val="tx1">
                  <a:lumMod val="85000"/>
                  <a:lumOff val="15000"/>
                </a:schemeClr>
              </a:solidFill>
              <a:latin typeface="Arial" pitchFamily="-65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12BFB9E9-6C32-7247-83D9-ED11A16564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1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202" y="1865745"/>
            <a:ext cx="7121293" cy="3070729"/>
          </a:xfrm>
          <a:prstGeom prst="rect">
            <a:avLst/>
          </a:prstGeom>
        </p:spPr>
      </p:pic>
      <p:graphicFrame>
        <p:nvGraphicFramePr>
          <p:cNvPr id="14" name="Tabella 72">
            <a:extLst>
              <a:ext uri="{FF2B5EF4-FFF2-40B4-BE49-F238E27FC236}">
                <a16:creationId xmlns:a16="http://schemas.microsoft.com/office/drawing/2014/main" id="{2EB3C3F5-6EFD-8A4E-8785-536C066430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079281"/>
              </p:ext>
            </p:extLst>
          </p:nvPr>
        </p:nvGraphicFramePr>
        <p:xfrm>
          <a:off x="8248949" y="2993254"/>
          <a:ext cx="2613622" cy="942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167">
                  <a:extLst>
                    <a:ext uri="{9D8B030D-6E8A-4147-A177-3AD203B41FA5}">
                      <a16:colId xmlns:a16="http://schemas.microsoft.com/office/drawing/2014/main" val="271541821"/>
                    </a:ext>
                  </a:extLst>
                </a:gridCol>
                <a:gridCol w="922455">
                  <a:extLst>
                    <a:ext uri="{9D8B030D-6E8A-4147-A177-3AD203B41FA5}">
                      <a16:colId xmlns:a16="http://schemas.microsoft.com/office/drawing/2014/main" val="2020302770"/>
                    </a:ext>
                  </a:extLst>
                </a:gridCol>
              </a:tblGrid>
              <a:tr h="188418">
                <a:tc>
                  <a:txBody>
                    <a:bodyPr/>
                    <a:lstStyle/>
                    <a:p>
                      <a:r>
                        <a:rPr lang="it-IT" sz="1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Event</a:t>
                      </a:r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-free </a:t>
                      </a:r>
                      <a:r>
                        <a:rPr lang="it-IT" sz="1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probability</a:t>
                      </a:r>
                      <a:endParaRPr lang="it-IT" sz="10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(95% CI)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5564741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12-month, </a:t>
                      </a:r>
                      <a:r>
                        <a:rPr lang="it-IT" sz="1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</a:t>
                      </a:r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</a:t>
                      </a:r>
                      <a:endParaRPr lang="it-IT" sz="10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 (62–82)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796497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24-month, </a:t>
                      </a:r>
                      <a:r>
                        <a:rPr lang="it-IT" sz="1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</a:t>
                      </a:r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</a:t>
                      </a:r>
                      <a:endParaRPr lang="it-IT" sz="10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(54–76)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155007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12-month, </a:t>
                      </a:r>
                      <a:r>
                        <a:rPr lang="it-IT" sz="1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</a:t>
                      </a:r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CR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 (76–93)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8208276"/>
                  </a:ext>
                </a:extLst>
              </a:tr>
              <a:tr h="188418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24-month, </a:t>
                      </a:r>
                      <a:r>
                        <a:rPr lang="it-IT" sz="100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</a:t>
                      </a:r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CR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 (65–87)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91008"/>
                  </a:ext>
                </a:extLst>
              </a:tr>
            </a:tbl>
          </a:graphicData>
        </a:graphic>
      </p:graphicFrame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A01E545-9A42-AF47-A750-79DBA1AFDDDC}"/>
              </a:ext>
            </a:extLst>
          </p:cNvPr>
          <p:cNvSpPr txBox="1"/>
          <p:nvPr/>
        </p:nvSpPr>
        <p:spPr>
          <a:xfrm>
            <a:off x="8192396" y="1928918"/>
            <a:ext cx="35071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</a:t>
            </a:r>
            <a:r>
              <a:rPr kumimoji="0" lang="it-IT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100" b="1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patients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NE, 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months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95% CI (NE–NE)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NE, 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months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95% CI (NE–NE)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</a:t>
            </a:r>
            <a:r>
              <a:rPr kumimoji="0" lang="it-IT" sz="11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months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95% CI (2–4)</a:t>
            </a:r>
          </a:p>
        </p:txBody>
      </p:sp>
      <p:cxnSp>
        <p:nvCxnSpPr>
          <p:cNvPr id="16" name="Connettore 1 15">
            <a:extLst>
              <a:ext uri="{FF2B5EF4-FFF2-40B4-BE49-F238E27FC236}">
                <a16:creationId xmlns:a16="http://schemas.microsoft.com/office/drawing/2014/main" id="{69EF2C06-4147-CD45-AE70-B68CDE21FB04}"/>
              </a:ext>
            </a:extLst>
          </p:cNvPr>
          <p:cNvCxnSpPr>
            <a:cxnSpLocks/>
          </p:cNvCxnSpPr>
          <p:nvPr/>
        </p:nvCxnSpPr>
        <p:spPr>
          <a:xfrm>
            <a:off x="8053888" y="2061399"/>
            <a:ext cx="75146" cy="0"/>
          </a:xfrm>
          <a:prstGeom prst="line">
            <a:avLst/>
          </a:prstGeom>
          <a:noFill/>
          <a:ln w="38100" cap="sq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lg" len="lg"/>
          </a:ln>
        </p:spPr>
      </p:cxnSp>
      <p:cxnSp>
        <p:nvCxnSpPr>
          <p:cNvPr id="17" name="Connettore 1 16">
            <a:extLst>
              <a:ext uri="{FF2B5EF4-FFF2-40B4-BE49-F238E27FC236}">
                <a16:creationId xmlns:a16="http://schemas.microsoft.com/office/drawing/2014/main" id="{32C674ED-C4ED-5347-B787-7E79892E6FDC}"/>
              </a:ext>
            </a:extLst>
          </p:cNvPr>
          <p:cNvCxnSpPr>
            <a:cxnSpLocks/>
          </p:cNvCxnSpPr>
          <p:nvPr/>
        </p:nvCxnSpPr>
        <p:spPr>
          <a:xfrm>
            <a:off x="8053888" y="2223324"/>
            <a:ext cx="75146" cy="0"/>
          </a:xfrm>
          <a:prstGeom prst="line">
            <a:avLst/>
          </a:prstGeom>
          <a:noFill/>
          <a:ln w="38100" cap="sq" cmpd="sng" algn="ctr">
            <a:solidFill>
              <a:srgbClr val="E95550"/>
            </a:solidFill>
            <a:prstDash val="solid"/>
            <a:miter lim="800000"/>
            <a:headEnd type="none" w="med" len="med"/>
            <a:tailEnd type="none" w="lg" len="lg"/>
          </a:ln>
        </p:spPr>
      </p:cxnSp>
      <p:cxnSp>
        <p:nvCxnSpPr>
          <p:cNvPr id="18" name="Connettore 1 17">
            <a:extLst>
              <a:ext uri="{FF2B5EF4-FFF2-40B4-BE49-F238E27FC236}">
                <a16:creationId xmlns:a16="http://schemas.microsoft.com/office/drawing/2014/main" id="{C4D82C27-972F-AD43-913E-5BA5002099A6}"/>
              </a:ext>
            </a:extLst>
          </p:cNvPr>
          <p:cNvCxnSpPr>
            <a:cxnSpLocks/>
          </p:cNvCxnSpPr>
          <p:nvPr/>
        </p:nvCxnSpPr>
        <p:spPr>
          <a:xfrm>
            <a:off x="8053888" y="2388424"/>
            <a:ext cx="75146" cy="0"/>
          </a:xfrm>
          <a:prstGeom prst="line">
            <a:avLst/>
          </a:prstGeom>
          <a:noFill/>
          <a:ln w="38100" cap="sq" cmpd="sng" algn="ctr">
            <a:solidFill>
              <a:srgbClr val="FCB03B"/>
            </a:solidFill>
            <a:prstDash val="solid"/>
            <a:miter lim="800000"/>
            <a:headEnd type="none" w="med" len="med"/>
            <a:tailEnd type="none" w="lg" len="lg"/>
          </a:ln>
        </p:spPr>
      </p:cxnSp>
      <p:pic>
        <p:nvPicPr>
          <p:cNvPr id="19" name="Immagine 18">
            <a:extLst>
              <a:ext uri="{FF2B5EF4-FFF2-40B4-BE49-F238E27FC236}">
                <a16:creationId xmlns:a16="http://schemas.microsoft.com/office/drawing/2014/main" id="{445A2F5F-8F05-BA45-B59C-367418DC3FB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986" b="26564"/>
          <a:stretch/>
        </p:blipFill>
        <p:spPr>
          <a:xfrm>
            <a:off x="2133600" y="1865745"/>
            <a:ext cx="5982894" cy="22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769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9413" y="-1588"/>
            <a:ext cx="10542587" cy="842963"/>
          </a:xfrm>
        </p:spPr>
        <p:txBody>
          <a:bodyPr>
            <a:noAutofit/>
          </a:bodyPr>
          <a:lstStyle/>
          <a:p>
            <a:r>
              <a:rPr lang="it-IT" dirty="0"/>
              <a:t>Long-</a:t>
            </a:r>
            <a:r>
              <a:rPr lang="it-IT" dirty="0" err="1"/>
              <a:t>term</a:t>
            </a:r>
            <a:r>
              <a:rPr lang="it-IT" dirty="0"/>
              <a:t> </a:t>
            </a:r>
            <a:r>
              <a:rPr lang="it-IT" dirty="0" err="1"/>
              <a:t>clinical</a:t>
            </a:r>
            <a:r>
              <a:rPr lang="it-IT" dirty="0"/>
              <a:t> </a:t>
            </a:r>
            <a:r>
              <a:rPr lang="it-IT" dirty="0" err="1"/>
              <a:t>outcomes</a:t>
            </a:r>
            <a:r>
              <a:rPr lang="it-IT" dirty="0"/>
              <a:t> and correlative </a:t>
            </a:r>
            <a:r>
              <a:rPr lang="it-IT" dirty="0" err="1"/>
              <a:t>efficacy</a:t>
            </a:r>
            <a:r>
              <a:rPr lang="it-IT" dirty="0"/>
              <a:t> </a:t>
            </a:r>
            <a:r>
              <a:rPr lang="it-IT" dirty="0" err="1"/>
              <a:t>analyses</a:t>
            </a:r>
            <a:r>
              <a:rPr lang="it-IT" dirty="0"/>
              <a:t> in </a:t>
            </a:r>
            <a:r>
              <a:rPr lang="it-IT" dirty="0" err="1"/>
              <a:t>patients</a:t>
            </a:r>
            <a:r>
              <a:rPr lang="it-IT" dirty="0"/>
              <a:t> with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</a:t>
            </a:r>
            <a:r>
              <a:rPr lang="it-IT" dirty="0" err="1"/>
              <a:t>follicular</a:t>
            </a:r>
            <a:r>
              <a:rPr lang="it-IT" dirty="0"/>
              <a:t> </a:t>
            </a:r>
            <a:r>
              <a:rPr lang="it-IT" dirty="0" err="1"/>
              <a:t>lymphoma</a:t>
            </a:r>
            <a:r>
              <a:rPr lang="it-IT" dirty="0"/>
              <a:t> (FL) </a:t>
            </a:r>
            <a:r>
              <a:rPr lang="it-IT" dirty="0" err="1"/>
              <a:t>treated</a:t>
            </a:r>
            <a:r>
              <a:rPr lang="it-IT" dirty="0"/>
              <a:t> with </a:t>
            </a:r>
            <a:r>
              <a:rPr lang="it-IT" dirty="0" err="1"/>
              <a:t>tisagenlecleucel</a:t>
            </a:r>
            <a:r>
              <a:rPr lang="it-IT" dirty="0"/>
              <a:t> in the ELARA trial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7AF10C31-F1C8-8A44-BB37-B72929E629D4}"/>
              </a:ext>
            </a:extLst>
          </p:cNvPr>
          <p:cNvSpPr txBox="1"/>
          <p:nvPr/>
        </p:nvSpPr>
        <p:spPr>
          <a:xfrm>
            <a:off x="6413157" y="6371344"/>
            <a:ext cx="5778843" cy="215444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Mod. da </a:t>
            </a: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Dreyling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M, et al. Presented at ASH 2022; Abstract n. 608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B279633-1876-1F4D-A526-A88D328FA331}"/>
              </a:ext>
            </a:extLst>
          </p:cNvPr>
          <p:cNvSpPr txBox="1"/>
          <p:nvPr/>
        </p:nvSpPr>
        <p:spPr>
          <a:xfrm>
            <a:off x="0" y="6371344"/>
            <a:ext cx="612933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it-IT" sz="700" i="1" dirty="0">
                <a:latin typeface="Arial"/>
              </a:rPr>
              <a:t>TME: </a:t>
            </a:r>
            <a:r>
              <a:rPr lang="it-IT" sz="700" i="1" dirty="0" err="1">
                <a:latin typeface="Arial"/>
              </a:rPr>
              <a:t>tumor</a:t>
            </a:r>
            <a:r>
              <a:rPr lang="it-IT" sz="700" i="1" dirty="0">
                <a:latin typeface="Arial"/>
              </a:rPr>
              <a:t> </a:t>
            </a:r>
            <a:r>
              <a:rPr lang="it-IT" sz="700" i="1" dirty="0" err="1">
                <a:latin typeface="Arial"/>
              </a:rPr>
              <a:t>microenvironment</a:t>
            </a:r>
            <a:endParaRPr lang="it-IT" sz="700" i="1" dirty="0">
              <a:latin typeface="Arial"/>
            </a:endParaRPr>
          </a:p>
        </p:txBody>
      </p: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26CA88FF-3EB1-3E4E-8055-6169BEAB93CE}"/>
              </a:ext>
            </a:extLst>
          </p:cNvPr>
          <p:cNvSpPr/>
          <p:nvPr/>
        </p:nvSpPr>
        <p:spPr bwMode="auto">
          <a:xfrm>
            <a:off x="853040" y="1449387"/>
            <a:ext cx="3874975" cy="3744499"/>
          </a:xfrm>
          <a:prstGeom prst="roundRect">
            <a:avLst>
              <a:gd name="adj" fmla="val 3511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algn="ctr"/>
            <a:endParaRPr lang="it-IT" sz="2400">
              <a:solidFill>
                <a:schemeClr val="tx1">
                  <a:lumMod val="85000"/>
                  <a:lumOff val="15000"/>
                </a:schemeClr>
              </a:solidFill>
              <a:latin typeface="Arial" pitchFamily="-65" charset="0"/>
            </a:endParaRPr>
          </a:p>
        </p:txBody>
      </p:sp>
      <p:sp>
        <p:nvSpPr>
          <p:cNvPr id="41" name="Rettangolo con angoli arrotondati 40">
            <a:extLst>
              <a:ext uri="{FF2B5EF4-FFF2-40B4-BE49-F238E27FC236}">
                <a16:creationId xmlns:a16="http://schemas.microsoft.com/office/drawing/2014/main" id="{637133D4-D96E-A64A-9515-7898B42BBCD7}"/>
              </a:ext>
            </a:extLst>
          </p:cNvPr>
          <p:cNvSpPr/>
          <p:nvPr/>
        </p:nvSpPr>
        <p:spPr bwMode="auto">
          <a:xfrm>
            <a:off x="1102824" y="1932218"/>
            <a:ext cx="3611939" cy="2919330"/>
          </a:xfrm>
          <a:prstGeom prst="roundRect">
            <a:avLst>
              <a:gd name="adj" fmla="val 5316"/>
            </a:avLst>
          </a:prstGeom>
          <a:solidFill>
            <a:schemeClr val="bg1">
              <a:alpha val="5000"/>
            </a:schemeClr>
          </a:solidFill>
          <a:ln w="127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lIns="144000" tIns="0" rIns="180000" bIns="0" rtlCol="0" anchor="ctr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BB03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CRR 68%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BB03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ORR 86%</a:t>
            </a:r>
          </a:p>
          <a:p>
            <a:pPr marL="573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B03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POD24: </a:t>
            </a:r>
          </a:p>
          <a:p>
            <a:pPr marL="861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B03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CRR 59%</a:t>
            </a:r>
          </a:p>
          <a:p>
            <a:pPr marL="861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B03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ORR 82%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BB03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Mean DOR, PFS and OS were not reached after &gt;2 years follow-up 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EB780DD-FA91-2C42-9014-111A03165DAE}"/>
              </a:ext>
            </a:extLst>
          </p:cNvPr>
          <p:cNvSpPr txBox="1"/>
          <p:nvPr/>
        </p:nvSpPr>
        <p:spPr>
          <a:xfrm>
            <a:off x="1102824" y="1593664"/>
            <a:ext cx="3026957" cy="33855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E6913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KEY RESULTS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E6913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740E984-8DD2-674E-B45B-A3B7108E1AD9}"/>
              </a:ext>
            </a:extLst>
          </p:cNvPr>
          <p:cNvSpPr txBox="1"/>
          <p:nvPr/>
        </p:nvSpPr>
        <p:spPr>
          <a:xfrm>
            <a:off x="5334492" y="1593664"/>
            <a:ext cx="1655126" cy="33855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9554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84FA007F-947D-1B4B-BBA3-89D6CCF1F424}"/>
              </a:ext>
            </a:extLst>
          </p:cNvPr>
          <p:cNvSpPr txBox="1"/>
          <p:nvPr/>
        </p:nvSpPr>
        <p:spPr>
          <a:xfrm>
            <a:off x="5334492" y="2139589"/>
            <a:ext cx="5338677" cy="22159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BB03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Tisagenlecleucel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induced high rates of durable responses in all patients, including those with high-risk disease characteristics such as POD24 and high baseline tumor burden; 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tisagenlecleucel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was well tolerated and suitable for outpatient administration 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FBB03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Exploratory biomarkers suggest that a favorable TME and decreased inflammatory status were associated with improved clinical outcomes</a:t>
            </a:r>
          </a:p>
        </p:txBody>
      </p:sp>
      <p:sp>
        <p:nvSpPr>
          <p:cNvPr id="46" name="Rettangolo con angoli arrotondati 45">
            <a:extLst>
              <a:ext uri="{FF2B5EF4-FFF2-40B4-BE49-F238E27FC236}">
                <a16:creationId xmlns:a16="http://schemas.microsoft.com/office/drawing/2014/main" id="{00DE7D0F-0B5C-5E43-8490-96AFE3E7FE48}"/>
              </a:ext>
            </a:extLst>
          </p:cNvPr>
          <p:cNvSpPr/>
          <p:nvPr/>
        </p:nvSpPr>
        <p:spPr bwMode="auto">
          <a:xfrm>
            <a:off x="5032814" y="1449388"/>
            <a:ext cx="5942035" cy="3744497"/>
          </a:xfrm>
          <a:prstGeom prst="roundRect">
            <a:avLst>
              <a:gd name="adj" fmla="val 3310"/>
            </a:avLst>
          </a:prstGeom>
          <a:noFill/>
          <a:ln w="12700" cap="sq" cmpd="sng" algn="ctr">
            <a:solidFill>
              <a:srgbClr val="236364"/>
            </a:solidFill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4800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DA201A66-C353-864F-B5F3-285AE788E057}"/>
              </a:ext>
            </a:extLst>
          </p:cNvPr>
          <p:cNvSpPr/>
          <p:nvPr/>
        </p:nvSpPr>
        <p:spPr>
          <a:xfrm>
            <a:off x="0" y="2013995"/>
            <a:ext cx="12192000" cy="2442258"/>
          </a:xfrm>
          <a:prstGeom prst="rect">
            <a:avLst/>
          </a:prstGeom>
          <a:solidFill>
            <a:srgbClr val="2363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9D80EB1-CA7A-DD46-A45A-B8439CF42608}"/>
              </a:ext>
            </a:extLst>
          </p:cNvPr>
          <p:cNvSpPr/>
          <p:nvPr/>
        </p:nvSpPr>
        <p:spPr>
          <a:xfrm>
            <a:off x="0" y="2106591"/>
            <a:ext cx="12192000" cy="2258993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E9B1AC3E-8E37-C84D-B39F-F7538CFA3525}"/>
              </a:ext>
            </a:extLst>
          </p:cNvPr>
          <p:cNvSpPr txBox="1">
            <a:spLocks/>
          </p:cNvSpPr>
          <p:nvPr/>
        </p:nvSpPr>
        <p:spPr>
          <a:xfrm>
            <a:off x="839788" y="2592929"/>
            <a:ext cx="10333036" cy="6508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it-IT" dirty="0"/>
              <a:t>CAR T-</a:t>
            </a:r>
            <a:r>
              <a:rPr lang="it-IT" dirty="0" err="1"/>
              <a:t>cell</a:t>
            </a:r>
            <a:r>
              <a:rPr lang="it-IT" dirty="0"/>
              <a:t> </a:t>
            </a:r>
            <a:r>
              <a:rPr lang="it-IT" dirty="0" err="1"/>
              <a:t>therapy</a:t>
            </a:r>
            <a:r>
              <a:rPr lang="it-IT" dirty="0"/>
              <a:t> </a:t>
            </a:r>
            <a:r>
              <a:rPr lang="it-IT" dirty="0" err="1"/>
              <a:t>remain</a:t>
            </a:r>
            <a:r>
              <a:rPr lang="it-IT" dirty="0"/>
              <a:t> </a:t>
            </a:r>
            <a:r>
              <a:rPr lang="it-IT" dirty="0" err="1"/>
              <a:t>effective</a:t>
            </a:r>
            <a:r>
              <a:rPr lang="it-IT" dirty="0"/>
              <a:t> in </a:t>
            </a:r>
            <a:r>
              <a:rPr lang="it-IT" dirty="0" err="1"/>
              <a:t>patients</a:t>
            </a:r>
            <a:r>
              <a:rPr lang="it-IT" dirty="0"/>
              <a:t> with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B-</a:t>
            </a:r>
            <a:r>
              <a:rPr lang="it-IT" dirty="0" err="1"/>
              <a:t>cell</a:t>
            </a:r>
            <a:r>
              <a:rPr lang="it-IT" dirty="0"/>
              <a:t> NHL 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err="1"/>
              <a:t>bispecific</a:t>
            </a:r>
            <a:r>
              <a:rPr lang="it-IT" dirty="0"/>
              <a:t> </a:t>
            </a:r>
            <a:r>
              <a:rPr lang="it-IT" dirty="0" err="1"/>
              <a:t>antibodies</a:t>
            </a:r>
            <a:r>
              <a:rPr lang="it-IT" dirty="0"/>
              <a:t> </a:t>
            </a:r>
            <a:r>
              <a:rPr lang="it-IT" dirty="0" err="1"/>
              <a:t>exposure</a:t>
            </a:r>
            <a:r>
              <a:rPr lang="it-IT" dirty="0"/>
              <a:t>: </a:t>
            </a:r>
            <a:r>
              <a:rPr lang="it-IT" dirty="0" err="1"/>
              <a:t>results</a:t>
            </a:r>
            <a:r>
              <a:rPr lang="it-IT" dirty="0"/>
              <a:t> of a LYSA </a:t>
            </a:r>
            <a:r>
              <a:rPr lang="it-IT" dirty="0" err="1"/>
              <a:t>study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on the </a:t>
            </a:r>
            <a:r>
              <a:rPr lang="it-IT" dirty="0" err="1"/>
              <a:t>Descar</a:t>
            </a:r>
            <a:r>
              <a:rPr lang="it-IT" dirty="0"/>
              <a:t>-T </a:t>
            </a:r>
            <a:r>
              <a:rPr lang="it-IT" dirty="0" err="1"/>
              <a:t>registry</a:t>
            </a:r>
            <a:endParaRPr lang="it-IT" dirty="0"/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66C5AEC5-C7C2-0E44-8F91-22BC85CC1BED}"/>
              </a:ext>
            </a:extLst>
          </p:cNvPr>
          <p:cNvSpPr txBox="1">
            <a:spLocks/>
          </p:cNvSpPr>
          <p:nvPr/>
        </p:nvSpPr>
        <p:spPr>
          <a:xfrm>
            <a:off x="839788" y="3673233"/>
            <a:ext cx="10333036" cy="5071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400" b="0" i="1" dirty="0">
                <a:solidFill>
                  <a:srgbClr val="FFFFFF"/>
                </a:solidFill>
              </a:rPr>
              <a:t>Crochet G, et al. Presented at ASH 2022; Abstract n. 2026</a:t>
            </a:r>
          </a:p>
        </p:txBody>
      </p:sp>
    </p:spTree>
    <p:extLst>
      <p:ext uri="{BB962C8B-B14F-4D97-AF65-F5344CB8AC3E}">
        <p14:creationId xmlns:p14="http://schemas.microsoft.com/office/powerpoint/2010/main" val="2942194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0361F559-5D82-1642-8686-47DFE555D06E}"/>
              </a:ext>
            </a:extLst>
          </p:cNvPr>
          <p:cNvSpPr/>
          <p:nvPr/>
        </p:nvSpPr>
        <p:spPr bwMode="auto">
          <a:xfrm>
            <a:off x="4983218" y="1262502"/>
            <a:ext cx="6189607" cy="4899759"/>
          </a:xfrm>
          <a:prstGeom prst="roundRect">
            <a:avLst>
              <a:gd name="adj" fmla="val 3511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9413" y="-1588"/>
            <a:ext cx="10542587" cy="842963"/>
          </a:xfrm>
        </p:spPr>
        <p:txBody>
          <a:bodyPr>
            <a:noAutofit/>
          </a:bodyPr>
          <a:lstStyle/>
          <a:p>
            <a:r>
              <a:rPr lang="it-IT" dirty="0"/>
              <a:t>CAR T-</a:t>
            </a:r>
            <a:r>
              <a:rPr lang="it-IT" dirty="0" err="1"/>
              <a:t>cell</a:t>
            </a:r>
            <a:r>
              <a:rPr lang="it-IT" dirty="0"/>
              <a:t> </a:t>
            </a:r>
            <a:r>
              <a:rPr lang="it-IT" dirty="0" err="1"/>
              <a:t>therapy</a:t>
            </a:r>
            <a:r>
              <a:rPr lang="it-IT" dirty="0"/>
              <a:t> </a:t>
            </a:r>
            <a:r>
              <a:rPr lang="it-IT" dirty="0" err="1"/>
              <a:t>remain</a:t>
            </a:r>
            <a:r>
              <a:rPr lang="it-IT" dirty="0"/>
              <a:t> </a:t>
            </a:r>
            <a:r>
              <a:rPr lang="it-IT" dirty="0" err="1"/>
              <a:t>effective</a:t>
            </a:r>
            <a:r>
              <a:rPr lang="it-IT" dirty="0"/>
              <a:t> in </a:t>
            </a:r>
            <a:r>
              <a:rPr lang="it-IT" dirty="0" err="1"/>
              <a:t>patients</a:t>
            </a:r>
            <a:r>
              <a:rPr lang="it-IT" dirty="0"/>
              <a:t> with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B-</a:t>
            </a:r>
            <a:r>
              <a:rPr lang="it-IT" dirty="0" err="1"/>
              <a:t>cell</a:t>
            </a:r>
            <a:r>
              <a:rPr lang="it-IT" dirty="0"/>
              <a:t> NHL 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err="1"/>
              <a:t>bispecific</a:t>
            </a:r>
            <a:r>
              <a:rPr lang="it-IT" dirty="0"/>
              <a:t> </a:t>
            </a:r>
            <a:r>
              <a:rPr lang="it-IT" dirty="0" err="1"/>
              <a:t>antibodies</a:t>
            </a:r>
            <a:r>
              <a:rPr lang="it-IT" dirty="0"/>
              <a:t> </a:t>
            </a:r>
            <a:r>
              <a:rPr lang="it-IT" dirty="0" err="1"/>
              <a:t>exposure</a:t>
            </a:r>
            <a:r>
              <a:rPr lang="it-IT" dirty="0"/>
              <a:t>: </a:t>
            </a:r>
            <a:r>
              <a:rPr lang="it-IT" dirty="0" err="1"/>
              <a:t>results</a:t>
            </a:r>
            <a:r>
              <a:rPr lang="it-IT" dirty="0"/>
              <a:t> of a LYSA </a:t>
            </a:r>
            <a:r>
              <a:rPr lang="it-IT" dirty="0" err="1"/>
              <a:t>study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on the </a:t>
            </a:r>
            <a:r>
              <a:rPr lang="it-IT" dirty="0" err="1"/>
              <a:t>Descar</a:t>
            </a:r>
            <a:r>
              <a:rPr lang="it-IT" dirty="0"/>
              <a:t>-T </a:t>
            </a:r>
            <a:r>
              <a:rPr lang="it-IT" dirty="0" err="1"/>
              <a:t>registry</a:t>
            </a:r>
            <a:endParaRPr lang="it-IT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7AF10C31-F1C8-8A44-BB37-B72929E629D4}"/>
              </a:ext>
            </a:extLst>
          </p:cNvPr>
          <p:cNvSpPr txBox="1"/>
          <p:nvPr/>
        </p:nvSpPr>
        <p:spPr>
          <a:xfrm>
            <a:off x="6413157" y="6371344"/>
            <a:ext cx="5778843" cy="215444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lvl="0" algn="r">
              <a:defRPr/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Mod. da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Crochet G, et al. Presented at ASH 2022; Abstract n. 2026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B279633-1876-1F4D-A526-A88D328FA331}"/>
              </a:ext>
            </a:extLst>
          </p:cNvPr>
          <p:cNvSpPr txBox="1"/>
          <p:nvPr/>
        </p:nvSpPr>
        <p:spPr>
          <a:xfrm>
            <a:off x="0" y="6371344"/>
            <a:ext cx="612933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it-IT" sz="700" i="1" dirty="0">
                <a:latin typeface="Arial"/>
              </a:rPr>
              <a:t>BA: </a:t>
            </a:r>
            <a:r>
              <a:rPr lang="it-IT" sz="700" i="1" dirty="0" err="1">
                <a:latin typeface="Arial"/>
              </a:rPr>
              <a:t>bispecific</a:t>
            </a:r>
            <a:r>
              <a:rPr lang="it-IT" sz="700" i="1" dirty="0">
                <a:latin typeface="Arial"/>
              </a:rPr>
              <a:t> </a:t>
            </a:r>
            <a:r>
              <a:rPr lang="it-IT" sz="700" i="1" dirty="0" err="1">
                <a:latin typeface="Arial"/>
              </a:rPr>
              <a:t>antibody</a:t>
            </a:r>
            <a:r>
              <a:rPr lang="it-IT" sz="700" i="1" dirty="0">
                <a:latin typeface="Arial"/>
              </a:rPr>
              <a:t>; NOS: </a:t>
            </a:r>
            <a:r>
              <a:rPr lang="it-IT" sz="700" i="1" dirty="0" err="1">
                <a:latin typeface="Arial"/>
              </a:rPr>
              <a:t>not</a:t>
            </a:r>
            <a:r>
              <a:rPr lang="it-IT" sz="700" i="1" dirty="0">
                <a:latin typeface="Arial"/>
              </a:rPr>
              <a:t> </a:t>
            </a:r>
            <a:r>
              <a:rPr lang="it-IT" sz="700" i="1" dirty="0" err="1">
                <a:latin typeface="Arial"/>
              </a:rPr>
              <a:t>otherwise</a:t>
            </a:r>
            <a:r>
              <a:rPr lang="it-IT" sz="700" i="1" dirty="0">
                <a:latin typeface="Arial"/>
              </a:rPr>
              <a:t> </a:t>
            </a:r>
            <a:r>
              <a:rPr lang="it-IT" sz="700" i="1" dirty="0" err="1">
                <a:latin typeface="Arial"/>
              </a:rPr>
              <a:t>specified</a:t>
            </a:r>
            <a:r>
              <a:rPr lang="it-IT" sz="700" i="1" dirty="0">
                <a:latin typeface="Arial"/>
              </a:rPr>
              <a:t> </a:t>
            </a:r>
          </a:p>
        </p:txBody>
      </p: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26CA88FF-3EB1-3E4E-8055-6169BEAB93CE}"/>
              </a:ext>
            </a:extLst>
          </p:cNvPr>
          <p:cNvSpPr/>
          <p:nvPr/>
        </p:nvSpPr>
        <p:spPr bwMode="auto">
          <a:xfrm>
            <a:off x="853040" y="1262503"/>
            <a:ext cx="3874975" cy="4899758"/>
          </a:xfrm>
          <a:prstGeom prst="roundRect">
            <a:avLst>
              <a:gd name="adj" fmla="val 3511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algn="ctr"/>
            <a:endParaRPr lang="it-IT" sz="2400">
              <a:solidFill>
                <a:schemeClr val="tx1">
                  <a:lumMod val="85000"/>
                  <a:lumOff val="15000"/>
                </a:schemeClr>
              </a:solidFill>
              <a:latin typeface="Arial" pitchFamily="-65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BEB780DD-FA91-2C42-9014-111A03165DAE}"/>
              </a:ext>
            </a:extLst>
          </p:cNvPr>
          <p:cNvSpPr txBox="1"/>
          <p:nvPr/>
        </p:nvSpPr>
        <p:spPr>
          <a:xfrm>
            <a:off x="1068946" y="1598295"/>
            <a:ext cx="3026957" cy="338554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lvl="0"/>
            <a:r>
              <a:rPr lang="en-US" sz="16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 AND METHODS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740E984-8DD2-674E-B45B-A3B7108E1AD9}"/>
              </a:ext>
            </a:extLst>
          </p:cNvPr>
          <p:cNvSpPr txBox="1"/>
          <p:nvPr/>
        </p:nvSpPr>
        <p:spPr>
          <a:xfrm>
            <a:off x="5185845" y="1475184"/>
            <a:ext cx="5811828" cy="584775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lvl="0"/>
            <a:r>
              <a:rPr lang="en-US" sz="16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DEMOGRAPHIC AND CLINICAL CHARACTERISTICS </a:t>
            </a:r>
            <a:br>
              <a:rPr lang="en-US" sz="16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>
                <a:solidFill>
                  <a:srgbClr val="E691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PATIENTS AT CAR-T INFUSION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8A84409-28EA-154A-BE3E-47A739440469}"/>
              </a:ext>
            </a:extLst>
          </p:cNvPr>
          <p:cNvSpPr txBox="1"/>
          <p:nvPr/>
        </p:nvSpPr>
        <p:spPr>
          <a:xfrm>
            <a:off x="1016816" y="2125297"/>
            <a:ext cx="3515427" cy="290848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135450" marR="0" lvl="0" indent="-1354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E9555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4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Aim</a:t>
            </a: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investigate the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outcomes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efficacy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toxicity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of CAR-T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cell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therapy in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B-NHL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patients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previously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treated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BA.</a:t>
            </a:r>
          </a:p>
          <a:p>
            <a:pPr marL="135450" marR="0" lvl="0" indent="-1354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E9555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35450" marR="0" lvl="0" indent="-1354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E9555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Methods: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retrospectively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analyzed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adult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patients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B-NHL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treated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approved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CAR-T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cells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axi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-cel,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tisa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-cel or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brexu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-cel) after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prior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exposure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BA.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Patients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’ data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were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collected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through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French DESCAR-T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registry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medical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records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6" name="Tabella 4">
            <a:extLst>
              <a:ext uri="{FF2B5EF4-FFF2-40B4-BE49-F238E27FC236}">
                <a16:creationId xmlns:a16="http://schemas.microsoft.com/office/drawing/2014/main" id="{A1FFE4F7-5710-9C44-B2D6-7A422797A4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837648"/>
              </p:ext>
            </p:extLst>
          </p:nvPr>
        </p:nvGraphicFramePr>
        <p:xfrm>
          <a:off x="5185845" y="2125296"/>
          <a:ext cx="5784351" cy="3877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617">
                  <a:extLst>
                    <a:ext uri="{9D8B030D-6E8A-4147-A177-3AD203B41FA5}">
                      <a16:colId xmlns:a16="http://schemas.microsoft.com/office/drawing/2014/main" val="660716735"/>
                    </a:ext>
                  </a:extLst>
                </a:gridCol>
                <a:gridCol w="1497734">
                  <a:extLst>
                    <a:ext uri="{9D8B030D-6E8A-4147-A177-3AD203B41FA5}">
                      <a16:colId xmlns:a16="http://schemas.microsoft.com/office/drawing/2014/main" val="2521775039"/>
                    </a:ext>
                  </a:extLst>
                </a:gridCol>
              </a:tblGrid>
              <a:tr h="299057">
                <a:tc>
                  <a:txBody>
                    <a:bodyPr/>
                    <a:lstStyle/>
                    <a:p>
                      <a:pPr algn="l"/>
                      <a:r>
                        <a:rPr lang="it-IT" sz="11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Characteristics</a:t>
                      </a:r>
                      <a:endParaRPr lang="it-IT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Population</a:t>
                      </a:r>
                      <a:r>
                        <a:rPr lang="it-IT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1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=28)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164793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algn="l"/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age (range) – </a:t>
                      </a: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years</a:t>
                      </a:r>
                      <a:endParaRPr lang="it-IT" sz="10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63.0 (38–77)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560777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algn="l"/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 sex, </a:t>
                      </a: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(67.9%)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907437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algn="l"/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Histologie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175941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rgbClr val="E9555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 B-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lymphoma</a:t>
                      </a:r>
                      <a:endParaRPr lang="it-IT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(82.1%)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3623123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279450" indent="-99450" algn="l">
                        <a:buFont typeface="Font di sistema regolare"/>
                        <a:buChar char="-"/>
                      </a:pP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Diffuse large B-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lymphoma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NOS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(71.4%)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111750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279450" indent="-99450" algn="l">
                        <a:buFont typeface="Font di sistema regolare"/>
                        <a:buChar char="-"/>
                      </a:pP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T-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histiocyte-rich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large B-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lymphoma</a:t>
                      </a:r>
                      <a:endParaRPr lang="it-IT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(3.6%)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1445276"/>
                  </a:ext>
                </a:extLst>
              </a:tr>
              <a:tr h="376724">
                <a:tc>
                  <a:txBody>
                    <a:bodyPr/>
                    <a:lstStyle/>
                    <a:p>
                      <a:pPr marL="279450" indent="-99450" algn="l">
                        <a:buFont typeface="Font di sistema regolare"/>
                        <a:buChar char="-"/>
                      </a:pP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High-grade B-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lymphoma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with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rearrangement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MYC with BCL2 or BCL6 or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both</a:t>
                      </a:r>
                      <a:endParaRPr lang="it-IT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(3.6%)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119255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279450" indent="-99450" algn="l">
                        <a:buFont typeface="Font di sistema regolare"/>
                        <a:buChar char="-"/>
                      </a:pP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Follicular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lymphoma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grade 3b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(3.6%)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5455878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171450" marR="0" lvl="0" indent="-17145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9555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Follicular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lymphoma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grade 1–3a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(7.2%)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838744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rgbClr val="E9555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Mantle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lymphoma</a:t>
                      </a:r>
                      <a:endParaRPr lang="it-IT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(10.7%)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4154982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algn="l"/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stage III or IV, </a:t>
                      </a: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(88.0%)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310055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algn="l"/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Bulky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(&gt;5cm), </a:t>
                      </a: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(35.7%)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0081026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algn="l"/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therapies</a:t>
                      </a:r>
                      <a:endParaRPr lang="it-IT" sz="10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255416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rgbClr val="E9555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6775658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279450" indent="-99450" algn="l">
                        <a:buFont typeface="Font di sistema regolare"/>
                        <a:buChar char="-"/>
                      </a:pP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bispecific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antibodies</a:t>
                      </a:r>
                      <a:endParaRPr lang="it-IT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(1–6)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066832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279450" indent="-99450" algn="l">
                        <a:buFont typeface="Font di sistema regolare"/>
                        <a:buChar char="-"/>
                      </a:pP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Before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CAR-T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infusion</a:t>
                      </a:r>
                      <a:endParaRPr lang="it-IT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(2–9)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727191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rgbClr val="E9555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Chemorafractory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(96.4%)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974067"/>
                  </a:ext>
                </a:extLst>
              </a:tr>
              <a:tr h="188362">
                <a:tc>
                  <a:txBody>
                    <a:bodyPr/>
                    <a:lstStyle/>
                    <a:p>
                      <a:pPr marL="171450" indent="-171450" algn="l">
                        <a:buClr>
                          <a:srgbClr val="E9555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Previous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ASCT, </a:t>
                      </a:r>
                      <a:r>
                        <a:rPr lang="it-IT" sz="105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5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(10.7%)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0306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6811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0361F559-5D82-1642-8686-47DFE555D06E}"/>
              </a:ext>
            </a:extLst>
          </p:cNvPr>
          <p:cNvSpPr/>
          <p:nvPr/>
        </p:nvSpPr>
        <p:spPr bwMode="auto">
          <a:xfrm>
            <a:off x="5778366" y="1127750"/>
            <a:ext cx="5394459" cy="5157548"/>
          </a:xfrm>
          <a:prstGeom prst="roundRect">
            <a:avLst>
              <a:gd name="adj" fmla="val 3511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943FFED1-8E6B-1141-B42A-C0947F0104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49413" y="-1588"/>
            <a:ext cx="10542587" cy="842963"/>
          </a:xfrm>
        </p:spPr>
        <p:txBody>
          <a:bodyPr>
            <a:noAutofit/>
          </a:bodyPr>
          <a:lstStyle/>
          <a:p>
            <a:r>
              <a:rPr lang="it-IT" dirty="0"/>
              <a:t>CAR T-</a:t>
            </a:r>
            <a:r>
              <a:rPr lang="it-IT" dirty="0" err="1"/>
              <a:t>cell</a:t>
            </a:r>
            <a:r>
              <a:rPr lang="it-IT" dirty="0"/>
              <a:t> </a:t>
            </a:r>
            <a:r>
              <a:rPr lang="it-IT" dirty="0" err="1"/>
              <a:t>therapy</a:t>
            </a:r>
            <a:r>
              <a:rPr lang="it-IT" dirty="0"/>
              <a:t> </a:t>
            </a:r>
            <a:r>
              <a:rPr lang="it-IT" dirty="0" err="1"/>
              <a:t>remain</a:t>
            </a:r>
            <a:r>
              <a:rPr lang="it-IT" dirty="0"/>
              <a:t> </a:t>
            </a:r>
            <a:r>
              <a:rPr lang="it-IT" dirty="0" err="1"/>
              <a:t>effective</a:t>
            </a:r>
            <a:r>
              <a:rPr lang="it-IT" dirty="0"/>
              <a:t> in </a:t>
            </a:r>
            <a:r>
              <a:rPr lang="it-IT" dirty="0" err="1"/>
              <a:t>patients</a:t>
            </a:r>
            <a:r>
              <a:rPr lang="it-IT" dirty="0"/>
              <a:t> with </a:t>
            </a:r>
            <a:r>
              <a:rPr lang="it-IT" dirty="0" err="1"/>
              <a:t>R</a:t>
            </a:r>
            <a:r>
              <a:rPr lang="it-IT" dirty="0"/>
              <a:t>/</a:t>
            </a:r>
            <a:r>
              <a:rPr lang="it-IT" dirty="0" err="1"/>
              <a:t>R</a:t>
            </a:r>
            <a:r>
              <a:rPr lang="it-IT" dirty="0"/>
              <a:t> B-</a:t>
            </a:r>
            <a:r>
              <a:rPr lang="it-IT" dirty="0" err="1"/>
              <a:t>cell</a:t>
            </a:r>
            <a:r>
              <a:rPr lang="it-IT" dirty="0"/>
              <a:t> NHL 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err="1"/>
              <a:t>bispecific</a:t>
            </a:r>
            <a:r>
              <a:rPr lang="it-IT" dirty="0"/>
              <a:t> </a:t>
            </a:r>
            <a:r>
              <a:rPr lang="it-IT" dirty="0" err="1"/>
              <a:t>antibodies</a:t>
            </a:r>
            <a:r>
              <a:rPr lang="it-IT" dirty="0"/>
              <a:t> </a:t>
            </a:r>
            <a:r>
              <a:rPr lang="it-IT" dirty="0" err="1"/>
              <a:t>exposure</a:t>
            </a:r>
            <a:r>
              <a:rPr lang="it-IT" dirty="0"/>
              <a:t>: </a:t>
            </a:r>
            <a:r>
              <a:rPr lang="it-IT" dirty="0" err="1"/>
              <a:t>results</a:t>
            </a:r>
            <a:r>
              <a:rPr lang="it-IT" dirty="0"/>
              <a:t> of a LYSA </a:t>
            </a:r>
            <a:r>
              <a:rPr lang="it-IT" dirty="0" err="1"/>
              <a:t>study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on the </a:t>
            </a:r>
            <a:r>
              <a:rPr lang="it-IT" dirty="0" err="1"/>
              <a:t>Descar</a:t>
            </a:r>
            <a:r>
              <a:rPr lang="it-IT" dirty="0"/>
              <a:t>-T </a:t>
            </a:r>
            <a:r>
              <a:rPr lang="it-IT" dirty="0" err="1"/>
              <a:t>registry</a:t>
            </a:r>
            <a:endParaRPr lang="it-IT" dirty="0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7AF10C31-F1C8-8A44-BB37-B72929E629D4}"/>
              </a:ext>
            </a:extLst>
          </p:cNvPr>
          <p:cNvSpPr txBox="1"/>
          <p:nvPr/>
        </p:nvSpPr>
        <p:spPr>
          <a:xfrm>
            <a:off x="6413157" y="6371344"/>
            <a:ext cx="5778843" cy="215444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lvl="0" algn="r">
              <a:defRPr/>
            </a:pP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Mod. da 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Crochet G, et al. Presented at ASH 2022; Abstract n. 2026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B279633-1876-1F4D-A526-A88D328FA331}"/>
              </a:ext>
            </a:extLst>
          </p:cNvPr>
          <p:cNvSpPr txBox="1"/>
          <p:nvPr/>
        </p:nvSpPr>
        <p:spPr>
          <a:xfrm>
            <a:off x="0" y="6371344"/>
            <a:ext cx="612933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it-IT" sz="700" i="1" dirty="0">
                <a:latin typeface="Arial"/>
              </a:rPr>
              <a:t>BA: </a:t>
            </a:r>
            <a:r>
              <a:rPr lang="it-IT" sz="700" i="1" dirty="0" err="1">
                <a:latin typeface="Arial"/>
              </a:rPr>
              <a:t>bispecific</a:t>
            </a:r>
            <a:r>
              <a:rPr lang="it-IT" sz="700" i="1" dirty="0">
                <a:latin typeface="Arial"/>
              </a:rPr>
              <a:t> </a:t>
            </a:r>
            <a:r>
              <a:rPr lang="it-IT" sz="700" i="1" dirty="0" err="1">
                <a:latin typeface="Arial"/>
              </a:rPr>
              <a:t>antibody</a:t>
            </a:r>
            <a:r>
              <a:rPr lang="it-IT" sz="700" i="1" dirty="0">
                <a:latin typeface="Arial"/>
              </a:rPr>
              <a:t>; NOS: </a:t>
            </a:r>
            <a:r>
              <a:rPr lang="it-IT" sz="700" i="1" dirty="0" err="1">
                <a:latin typeface="Arial"/>
              </a:rPr>
              <a:t>not</a:t>
            </a:r>
            <a:r>
              <a:rPr lang="it-IT" sz="700" i="1" dirty="0">
                <a:latin typeface="Arial"/>
              </a:rPr>
              <a:t> </a:t>
            </a:r>
            <a:r>
              <a:rPr lang="it-IT" sz="700" i="1" dirty="0" err="1">
                <a:latin typeface="Arial"/>
              </a:rPr>
              <a:t>otherwise</a:t>
            </a:r>
            <a:r>
              <a:rPr lang="it-IT" sz="700" i="1" dirty="0">
                <a:latin typeface="Arial"/>
              </a:rPr>
              <a:t> </a:t>
            </a:r>
            <a:r>
              <a:rPr lang="it-IT" sz="700" i="1" dirty="0" err="1">
                <a:latin typeface="Arial"/>
              </a:rPr>
              <a:t>specified</a:t>
            </a:r>
            <a:r>
              <a:rPr lang="it-IT" sz="700" i="1" dirty="0">
                <a:latin typeface="Arial"/>
              </a:rPr>
              <a:t> </a:t>
            </a:r>
          </a:p>
        </p:txBody>
      </p:sp>
      <p:sp>
        <p:nvSpPr>
          <p:cNvPr id="40" name="Rettangolo con angoli arrotondati 39">
            <a:extLst>
              <a:ext uri="{FF2B5EF4-FFF2-40B4-BE49-F238E27FC236}">
                <a16:creationId xmlns:a16="http://schemas.microsoft.com/office/drawing/2014/main" id="{26CA88FF-3EB1-3E4E-8055-6169BEAB93CE}"/>
              </a:ext>
            </a:extLst>
          </p:cNvPr>
          <p:cNvSpPr/>
          <p:nvPr/>
        </p:nvSpPr>
        <p:spPr bwMode="auto">
          <a:xfrm>
            <a:off x="853040" y="1127750"/>
            <a:ext cx="4825865" cy="5157548"/>
          </a:xfrm>
          <a:prstGeom prst="roundRect">
            <a:avLst>
              <a:gd name="adj" fmla="val 3511"/>
            </a:avLst>
          </a:prstGeom>
          <a:solidFill>
            <a:srgbClr val="236364">
              <a:alpha val="20000"/>
            </a:srgbClr>
          </a:solidFill>
          <a:ln w="50800" cap="sq" cmpd="sng" algn="ctr">
            <a:noFill/>
            <a:prstDash val="solid"/>
            <a:miter lim="800000"/>
            <a:headEnd type="triangle" w="med" len="sm"/>
            <a:tailEnd type="triangle" w="med" len="sm"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itchFamily="-65" charset="0"/>
              <a:ea typeface="+mn-ea"/>
              <a:cs typeface="ＭＳ Ｐゴシック" pitchFamily="-65" charset="-128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A7BA3F3-0919-FD43-8660-0B8E2CFF987E}"/>
              </a:ext>
            </a:extLst>
          </p:cNvPr>
          <p:cNvSpPr txBox="1"/>
          <p:nvPr/>
        </p:nvSpPr>
        <p:spPr>
          <a:xfrm>
            <a:off x="885212" y="1204083"/>
            <a:ext cx="2277432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>
                <a:ln>
                  <a:noFill/>
                </a:ln>
                <a:solidFill>
                  <a:srgbClr val="E6913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OUTCOMES AFTER BA TREATMENT</a:t>
            </a:r>
          </a:p>
        </p:txBody>
      </p:sp>
      <p:graphicFrame>
        <p:nvGraphicFramePr>
          <p:cNvPr id="14" name="Tabella 4">
            <a:extLst>
              <a:ext uri="{FF2B5EF4-FFF2-40B4-BE49-F238E27FC236}">
                <a16:creationId xmlns:a16="http://schemas.microsoft.com/office/drawing/2014/main" id="{FD511845-03CE-5149-9490-0A681623D5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455669"/>
              </p:ext>
            </p:extLst>
          </p:nvPr>
        </p:nvGraphicFramePr>
        <p:xfrm>
          <a:off x="943289" y="1507606"/>
          <a:ext cx="2147003" cy="2699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4280">
                  <a:extLst>
                    <a:ext uri="{9D8B030D-6E8A-4147-A177-3AD203B41FA5}">
                      <a16:colId xmlns:a16="http://schemas.microsoft.com/office/drawing/2014/main" val="660716735"/>
                    </a:ext>
                  </a:extLst>
                </a:gridCol>
                <a:gridCol w="842723">
                  <a:extLst>
                    <a:ext uri="{9D8B030D-6E8A-4147-A177-3AD203B41FA5}">
                      <a16:colId xmlns:a16="http://schemas.microsoft.com/office/drawing/2014/main" val="2521775039"/>
                    </a:ext>
                  </a:extLst>
                </a:gridCol>
              </a:tblGrid>
              <a:tr h="144376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rate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955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it-IT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955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884302"/>
                  </a:ext>
                </a:extLst>
              </a:tr>
              <a:tr h="1443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53.6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560777"/>
                  </a:ext>
                </a:extLst>
              </a:tr>
              <a:tr h="1443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07437"/>
                  </a:ext>
                </a:extLst>
              </a:tr>
              <a:tr h="1443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28.6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0515780"/>
                  </a:ext>
                </a:extLst>
              </a:tr>
              <a:tr h="1443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10.7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802387"/>
                  </a:ext>
                </a:extLst>
              </a:tr>
              <a:tr h="1443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35.7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1207480"/>
                  </a:ext>
                </a:extLst>
              </a:tr>
              <a:tr h="308829">
                <a:tc>
                  <a:txBody>
                    <a:bodyPr/>
                    <a:lstStyle/>
                    <a:p>
                      <a:pPr algn="l">
                        <a:lnSpc>
                          <a:spcPts val="980"/>
                        </a:lnSpc>
                      </a:pP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PFS (95% CI) (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 </a:t>
                      </a:r>
                      <a:b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(3.0–4.2)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487868"/>
                  </a:ext>
                </a:extLst>
              </a:tr>
              <a:tr h="446086">
                <a:tc>
                  <a:txBody>
                    <a:bodyPr/>
                    <a:lstStyle/>
                    <a:p>
                      <a:pPr algn="l">
                        <a:lnSpc>
                          <a:spcPts val="980"/>
                        </a:lnSpc>
                      </a:pP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duration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bispecific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antibodies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treatment (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89.5 </a:t>
                      </a:r>
                      <a:b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(20–267)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726627"/>
                  </a:ext>
                </a:extLst>
              </a:tr>
              <a:tr h="390827">
                <a:tc>
                  <a:txBody>
                    <a:bodyPr/>
                    <a:lstStyle/>
                    <a:p>
                      <a:pPr algn="l">
                        <a:lnSpc>
                          <a:spcPts val="980"/>
                        </a:lnSpc>
                      </a:pP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time to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next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treatment (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(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142.5 </a:t>
                      </a:r>
                      <a:b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(37–482)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929278"/>
                  </a:ext>
                </a:extLst>
              </a:tr>
              <a:tr h="401047">
                <a:tc>
                  <a:txBody>
                    <a:bodyPr/>
                    <a:lstStyle/>
                    <a:p>
                      <a:pPr algn="l">
                        <a:lnSpc>
                          <a:spcPts val="980"/>
                        </a:lnSpc>
                      </a:pP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Reason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for </a:t>
                      </a:r>
                      <a:b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bispecific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antibodies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discontinuation</a:t>
                      </a:r>
                      <a:endParaRPr lang="it-IT" sz="9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9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Progression</a:t>
                      </a:r>
                      <a:b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96.4 (</a:t>
                      </a:r>
                      <a:r>
                        <a:rPr lang="it-IT" sz="9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6215"/>
                  </a:ext>
                </a:extLst>
              </a:tr>
              <a:tr h="1443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CRS (grade ≥3), %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67.9 (0)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74345"/>
                  </a:ext>
                </a:extLst>
              </a:tr>
              <a:tr h="142421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ICANS (grade ≥3), %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(0)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715080"/>
                  </a:ext>
                </a:extLst>
              </a:tr>
            </a:tbl>
          </a:graphicData>
        </a:graphic>
      </p:graphicFrame>
      <p:graphicFrame>
        <p:nvGraphicFramePr>
          <p:cNvPr id="15" name="Tabella 4">
            <a:extLst>
              <a:ext uri="{FF2B5EF4-FFF2-40B4-BE49-F238E27FC236}">
                <a16:creationId xmlns:a16="http://schemas.microsoft.com/office/drawing/2014/main" id="{8A05DB4C-F4DE-034C-AEC0-98547FB5C1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326836"/>
              </p:ext>
            </p:extLst>
          </p:nvPr>
        </p:nvGraphicFramePr>
        <p:xfrm>
          <a:off x="3131119" y="1507608"/>
          <a:ext cx="2454888" cy="2699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605">
                  <a:extLst>
                    <a:ext uri="{9D8B030D-6E8A-4147-A177-3AD203B41FA5}">
                      <a16:colId xmlns:a16="http://schemas.microsoft.com/office/drawing/2014/main" val="660716735"/>
                    </a:ext>
                  </a:extLst>
                </a:gridCol>
                <a:gridCol w="989283">
                  <a:extLst>
                    <a:ext uri="{9D8B030D-6E8A-4147-A177-3AD203B41FA5}">
                      <a16:colId xmlns:a16="http://schemas.microsoft.com/office/drawing/2014/main" val="2521775039"/>
                    </a:ext>
                  </a:extLst>
                </a:gridCol>
              </a:tblGrid>
              <a:tr h="160022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rate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955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it-IT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955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884302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92.3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560777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07437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0515780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802387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1207480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algn="l">
                        <a:lnSpc>
                          <a:spcPts val="880"/>
                        </a:lnSpc>
                      </a:pP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FU (95% CI) (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8.4 (3.1–18.5)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487868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ts val="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PFS (95% CI) (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10.2 (2.6–NA)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726627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algn="l">
                        <a:lnSpc>
                          <a:spcPts val="880"/>
                        </a:lnSpc>
                      </a:pP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months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PFS (95% CI)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57.3 (33.6–75.2)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929278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ts val="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months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DOR (95% CI)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62.3 (36.7–80)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6215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ts val="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months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OS (95% CI)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66.7 (5.4–94.5)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223285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CRS (grade ≥3) %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92.9 (10.7)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74345"/>
                  </a:ext>
                </a:extLst>
              </a:tr>
              <a:tr h="160022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ICANS (grade ≥3) %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32.1 (3.6)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15080"/>
                  </a:ext>
                </a:extLst>
              </a:tr>
              <a:tr h="304844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Death after CAR-T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infusion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(25)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687081"/>
                  </a:ext>
                </a:extLst>
              </a:tr>
              <a:tr h="157358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Toxicities</a:t>
                      </a:r>
                      <a:endParaRPr lang="it-IT" sz="9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(10.7)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568511"/>
                  </a:ext>
                </a:extLst>
              </a:tr>
              <a:tr h="157358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</a:t>
                      </a: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progression</a:t>
                      </a:r>
                      <a:endParaRPr lang="it-IT" sz="9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(14.3)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132806"/>
                  </a:ext>
                </a:extLst>
              </a:tr>
            </a:tbl>
          </a:graphicData>
        </a:graphic>
      </p:graphicFrame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3BE7AC2-4CCD-DA43-B200-184200CD5962}"/>
              </a:ext>
            </a:extLst>
          </p:cNvPr>
          <p:cNvSpPr txBox="1"/>
          <p:nvPr/>
        </p:nvSpPr>
        <p:spPr>
          <a:xfrm>
            <a:off x="3162644" y="1204083"/>
            <a:ext cx="2454888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>
                <a:ln>
                  <a:noFill/>
                </a:ln>
                <a:solidFill>
                  <a:srgbClr val="E6913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OUTCOMES AFTER CAR-T INFUSION</a:t>
            </a:r>
          </a:p>
        </p:txBody>
      </p:sp>
      <p:graphicFrame>
        <p:nvGraphicFramePr>
          <p:cNvPr id="19" name="Tabella 4">
            <a:extLst>
              <a:ext uri="{FF2B5EF4-FFF2-40B4-BE49-F238E27FC236}">
                <a16:creationId xmlns:a16="http://schemas.microsoft.com/office/drawing/2014/main" id="{DE454B7D-3FE1-0340-9CE3-5AADA45EE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09478"/>
              </p:ext>
            </p:extLst>
          </p:nvPr>
        </p:nvGraphicFramePr>
        <p:xfrm>
          <a:off x="943289" y="4301055"/>
          <a:ext cx="4643302" cy="1895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1657">
                  <a:extLst>
                    <a:ext uri="{9D8B030D-6E8A-4147-A177-3AD203B41FA5}">
                      <a16:colId xmlns:a16="http://schemas.microsoft.com/office/drawing/2014/main" val="660716735"/>
                    </a:ext>
                  </a:extLst>
                </a:gridCol>
                <a:gridCol w="1191645">
                  <a:extLst>
                    <a:ext uri="{9D8B030D-6E8A-4147-A177-3AD203B41FA5}">
                      <a16:colId xmlns:a16="http://schemas.microsoft.com/office/drawing/2014/main" val="2521775039"/>
                    </a:ext>
                  </a:extLst>
                </a:gridCol>
              </a:tblGrid>
              <a:tr h="143337">
                <a:tc gridSpan="2">
                  <a:txBody>
                    <a:bodyPr/>
                    <a:lstStyle/>
                    <a:p>
                      <a:pPr algn="l"/>
                      <a:r>
                        <a:rPr lang="it-IT" sz="9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Bispecific</a:t>
                      </a: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9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antibodies</a:t>
                      </a: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it-IT" sz="9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 (</a:t>
                      </a:r>
                      <a:r>
                        <a:rPr lang="it-IT" sz="9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combination</a:t>
                      </a: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with </a:t>
                      </a:r>
                      <a:r>
                        <a:rPr lang="it-IT" sz="9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lenalidomide</a:t>
                      </a: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1 </a:t>
                      </a:r>
                      <a:r>
                        <a:rPr lang="it-IT" sz="9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</a:t>
                      </a:r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it-IT" sz="900" dirty="0" err="1">
                          <a:solidFill>
                            <a:schemeClr val="bg1"/>
                          </a:solidFill>
                        </a:rPr>
                        <a:t>Population</a:t>
                      </a:r>
                      <a:r>
                        <a:rPr lang="it-IT" sz="900" dirty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it-IT" sz="900" dirty="0" err="1">
                          <a:solidFill>
                            <a:schemeClr val="bg1"/>
                          </a:solidFill>
                        </a:rPr>
                        <a:t>n</a:t>
                      </a:r>
                      <a:r>
                        <a:rPr lang="it-IT" sz="900" dirty="0">
                          <a:solidFill>
                            <a:schemeClr val="bg1"/>
                          </a:solidFill>
                        </a:rPr>
                        <a:t>=28)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5550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164793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Glofitamab</a:t>
                      </a: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(CD20/CD3)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(64.3%)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560777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Mosunetuzumab</a:t>
                      </a: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(CD20/CD3)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(3.6%)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907437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Odronextamab</a:t>
                      </a: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(CD20/CD3)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(10.7%)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160689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Epcoritamab</a:t>
                      </a: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(CD20/CD3)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(3.6%)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4743211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Plamotamab</a:t>
                      </a: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(CD20/CD3)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(10.7%)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92888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JNJ-75348780 (CD22/CD3)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(3.6%)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018088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Blinatumomab</a:t>
                      </a:r>
                      <a:r>
                        <a:rPr lang="it-IT" sz="9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(C19/CD3)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(3.6%)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969072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CAR-T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9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750071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Axi-cel</a:t>
                      </a:r>
                      <a:endParaRPr lang="it-IT" sz="9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(57.1%)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579914"/>
                  </a:ext>
                </a:extLst>
              </a:tr>
              <a:tr h="17548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Tisa-cel</a:t>
                      </a:r>
                      <a:endParaRPr lang="it-IT" sz="9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(32.1%)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0160084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Brexu-cel</a:t>
                      </a:r>
                      <a:endParaRPr lang="it-IT" sz="9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(10.7%)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214639"/>
                  </a:ext>
                </a:extLst>
              </a:tr>
              <a:tr h="143337">
                <a:tc>
                  <a:txBody>
                    <a:bodyPr/>
                    <a:lstStyle/>
                    <a:p>
                      <a:pPr algn="l"/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Bridging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therapy, </a:t>
                      </a:r>
                      <a:r>
                        <a:rPr lang="it-IT" sz="9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it-IT" sz="9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(82.1%)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5698031"/>
                  </a:ext>
                </a:extLst>
              </a:tr>
            </a:tbl>
          </a:graphicData>
        </a:graphic>
      </p:graphicFrame>
      <p:graphicFrame>
        <p:nvGraphicFramePr>
          <p:cNvPr id="20" name="Tabella 4">
            <a:extLst>
              <a:ext uri="{FF2B5EF4-FFF2-40B4-BE49-F238E27FC236}">
                <a16:creationId xmlns:a16="http://schemas.microsoft.com/office/drawing/2014/main" id="{98FE7F51-A925-D94C-ACFA-295B5C0DE0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709777"/>
              </p:ext>
            </p:extLst>
          </p:nvPr>
        </p:nvGraphicFramePr>
        <p:xfrm>
          <a:off x="6096000" y="1262503"/>
          <a:ext cx="4903304" cy="4714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649">
                  <a:extLst>
                    <a:ext uri="{9D8B030D-6E8A-4147-A177-3AD203B41FA5}">
                      <a16:colId xmlns:a16="http://schemas.microsoft.com/office/drawing/2014/main" val="660716735"/>
                    </a:ext>
                  </a:extLst>
                </a:gridCol>
                <a:gridCol w="1488455">
                  <a:extLst>
                    <a:ext uri="{9D8B030D-6E8A-4147-A177-3AD203B41FA5}">
                      <a16:colId xmlns:a16="http://schemas.microsoft.com/office/drawing/2014/main" val="1771071755"/>
                    </a:ext>
                  </a:extLst>
                </a:gridCol>
                <a:gridCol w="1382200">
                  <a:extLst>
                    <a:ext uri="{9D8B030D-6E8A-4147-A177-3AD203B41FA5}">
                      <a16:colId xmlns:a16="http://schemas.microsoft.com/office/drawing/2014/main" val="2521775039"/>
                    </a:ext>
                  </a:extLst>
                </a:gridCol>
              </a:tblGrid>
              <a:tr h="348598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 </a:t>
                      </a:r>
                      <a:r>
                        <a:rPr lang="it-IT" sz="11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therapy</a:t>
                      </a:r>
                      <a:endParaRPr lang="it-IT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CAR-T </a:t>
                      </a:r>
                      <a:r>
                        <a:rPr lang="it-IT" sz="11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cells</a:t>
                      </a:r>
                      <a:endParaRPr lang="it-IT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35">
                        <a:alpha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884302"/>
                  </a:ext>
                </a:extLst>
              </a:tr>
              <a:tr h="343401">
                <a:tc row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Treatment </a:t>
                      </a: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it-IT" sz="105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(CD20xCD3)</a:t>
                      </a:r>
                      <a:b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91.4%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Axi-cel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560777"/>
                  </a:ext>
                </a:extLst>
              </a:tr>
              <a:tr h="343401">
                <a:tc vMerge="1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it-IT" sz="800" b="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(CD19xCD3)</a:t>
                      </a:r>
                      <a:b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Tisa-cel</a:t>
                      </a:r>
                      <a:endParaRPr lang="it-IT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907437"/>
                  </a:ext>
                </a:extLst>
              </a:tr>
              <a:tr h="343401">
                <a:tc vMerge="1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it-IT" sz="800" b="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(CD22xCD3)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4.3%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it-IT" sz="8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0515780"/>
                  </a:ext>
                </a:extLst>
              </a:tr>
              <a:tr h="171701">
                <a:tc grid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00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</a:t>
                      </a:r>
                      <a:r>
                        <a:rPr lang="it-IT" sz="10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rate (%)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it-IT" sz="900" b="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it-IT" sz="9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802387"/>
                  </a:ext>
                </a:extLst>
              </a:tr>
              <a:tr h="1717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05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43.5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91.6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1207480"/>
                  </a:ext>
                </a:extLst>
              </a:tr>
              <a:tr h="147191">
                <a:tc>
                  <a:txBody>
                    <a:bodyPr/>
                    <a:lstStyle/>
                    <a:p>
                      <a:pPr algn="l">
                        <a:lnSpc>
                          <a:spcPts val="980"/>
                        </a:lnSpc>
                      </a:pPr>
                      <a:r>
                        <a:rPr lang="it-IT" sz="105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21.7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45.8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487868"/>
                  </a:ext>
                </a:extLst>
              </a:tr>
              <a:tr h="147191">
                <a:tc>
                  <a:txBody>
                    <a:bodyPr/>
                    <a:lstStyle/>
                    <a:p>
                      <a:pPr algn="l">
                        <a:lnSpc>
                          <a:spcPts val="980"/>
                        </a:lnSpc>
                      </a:pPr>
                      <a:r>
                        <a:rPr lang="it-IT" sz="105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21.7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45.8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726627"/>
                  </a:ext>
                </a:extLst>
              </a:tr>
              <a:tr h="147191">
                <a:tc>
                  <a:txBody>
                    <a:bodyPr/>
                    <a:lstStyle/>
                    <a:p>
                      <a:pPr algn="l">
                        <a:lnSpc>
                          <a:spcPts val="980"/>
                        </a:lnSpc>
                      </a:pPr>
                      <a:r>
                        <a:rPr lang="it-IT" sz="105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929278"/>
                  </a:ext>
                </a:extLst>
              </a:tr>
              <a:tr h="147191">
                <a:tc>
                  <a:txBody>
                    <a:bodyPr/>
                    <a:lstStyle/>
                    <a:p>
                      <a:pPr algn="l">
                        <a:lnSpc>
                          <a:spcPts val="980"/>
                        </a:lnSpc>
                      </a:pPr>
                      <a:r>
                        <a:rPr lang="it-IT" sz="105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8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43.5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8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6215"/>
                  </a:ext>
                </a:extLst>
              </a:tr>
              <a:tr h="3434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follow-up (95% CI) (</a:t>
                      </a: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12.3</a:t>
                      </a:r>
                      <a:b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(3.7–23.7)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74345"/>
                  </a:ext>
                </a:extLst>
              </a:tr>
              <a:tr h="3434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PFS (95% CI)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 </a:t>
                      </a:r>
                      <a:b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(2.9–4.2)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 </a:t>
                      </a:r>
                      <a:b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(2.2–NR)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2315189"/>
                  </a:ext>
                </a:extLst>
              </a:tr>
              <a:tr h="3434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6-months PFS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17.4 </a:t>
                      </a:r>
                      <a:b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(5.4–35)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44.6 </a:t>
                      </a:r>
                      <a:b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(22.4–64.7)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787401"/>
                  </a:ext>
                </a:extLst>
              </a:tr>
              <a:tr h="343401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1-year PFS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 </a:t>
                      </a:r>
                      <a:b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(0.3–18.2)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37.2 </a:t>
                      </a:r>
                      <a:b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(15.9–58.7)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8261743"/>
                  </a:ext>
                </a:extLst>
              </a:tr>
              <a:tr h="3434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050" b="1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DOR </a:t>
                      </a:r>
                      <a:b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(95% CI)</a:t>
                      </a:r>
                    </a:p>
                  </a:txBody>
                  <a:tcPr marL="36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 </a:t>
                      </a:r>
                      <a:b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(1.6–4)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 </a:t>
                      </a:r>
                      <a:b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(1.4–NR)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184365"/>
                  </a:ext>
                </a:extLst>
              </a:tr>
              <a:tr h="3434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1-year DOR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b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(0.6–35.8)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40.7 </a:t>
                      </a:r>
                      <a:b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(17.4–63.1)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3560539"/>
                  </a:ext>
                </a:extLst>
              </a:tr>
              <a:tr h="343401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1-year OS</a:t>
                      </a:r>
                    </a:p>
                  </a:txBody>
                  <a:tcPr marL="14400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53.5 </a:t>
                      </a:r>
                      <a:b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(27–74.2)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15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2246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S Blue">
  <a:themeElements>
    <a:clrScheme name="Impostazioni personalizzate 2">
      <a:dk1>
        <a:srgbClr val="000000"/>
      </a:dk1>
      <a:lt1>
        <a:srgbClr val="FFFFFF"/>
      </a:lt1>
      <a:dk2>
        <a:srgbClr val="002112"/>
      </a:dk2>
      <a:lt2>
        <a:srgbClr val="007364"/>
      </a:lt2>
      <a:accent1>
        <a:srgbClr val="F2AE1E"/>
      </a:accent1>
      <a:accent2>
        <a:srgbClr val="FD0042"/>
      </a:accent2>
      <a:accent3>
        <a:srgbClr val="00373E"/>
      </a:accent3>
      <a:accent4>
        <a:srgbClr val="20E42A"/>
      </a:accent4>
      <a:accent5>
        <a:srgbClr val="D7FA06"/>
      </a:accent5>
      <a:accent6>
        <a:srgbClr val="CDD7FF"/>
      </a:accent6>
      <a:hlink>
        <a:srgbClr val="17BBFD"/>
      </a:hlink>
      <a:folHlink>
        <a:srgbClr val="FF79C2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50800" cap="sq" cmpd="sng" algn="ctr">
          <a:solidFill>
            <a:schemeClr val="accent6"/>
          </a:solidFill>
          <a:prstDash val="solid"/>
          <a:miter lim="800000"/>
          <a:headEnd type="triangle" w="med" len="sm"/>
          <a:tailEnd type="triangle" w="med" len="sm"/>
        </a:ln>
      </a:spPr>
      <a:bodyPr anchor="ctr"/>
      <a:lstStyle>
        <a:defPPr algn="ctr">
          <a:defRPr>
            <a:latin typeface="Arial" pitchFamily="-65" charset="0"/>
            <a:cs typeface="ＭＳ Ｐゴシック" pitchFamily="-65" charset="-128"/>
          </a:defRPr>
        </a:defPPr>
      </a:lstStyle>
    </a:spDef>
    <a:lnDef>
      <a:spPr>
        <a:noFill/>
        <a:ln w="12700" cap="sq" cmpd="sng" algn="ctr">
          <a:solidFill>
            <a:srgbClr val="CDD7FF"/>
          </a:solidFill>
          <a:prstDash val="solid"/>
          <a:miter lim="800000"/>
          <a:headEnd type="none" w="med" len="med"/>
          <a:tailEnd type="none" w="lg" len="lg"/>
        </a:ln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000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11944</TotalTime>
  <Words>2020</Words>
  <Application>Microsoft Macintosh PowerPoint</Application>
  <PresentationFormat>Widescreen</PresentationFormat>
  <Paragraphs>387</Paragraphs>
  <Slides>13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13</vt:i4>
      </vt:variant>
    </vt:vector>
  </HeadingPairs>
  <TitlesOfParts>
    <vt:vector size="19" baseType="lpstr">
      <vt:lpstr>Arial</vt:lpstr>
      <vt:lpstr>Calibri</vt:lpstr>
      <vt:lpstr>Font di sistema regolare</vt:lpstr>
      <vt:lpstr>Wingdings</vt:lpstr>
      <vt:lpstr>Tema di Office</vt:lpstr>
      <vt:lpstr>1_KS Blue</vt:lpstr>
      <vt:lpstr>Presentazione standard di PowerPoint</vt:lpstr>
      <vt:lpstr>Presentazione standard di PowerPoint</vt:lpstr>
      <vt:lpstr>Long-term clinical outcomes and correlative efficacy analyses in patients with R/R follicular lymphoma (FL) treated with tisagenlecleucel in the ELARA trial</vt:lpstr>
      <vt:lpstr>ELARA: tisagenlecleucel induced consistently high responses  in all patients, including, high-risk patient populations</vt:lpstr>
      <vt:lpstr>ELARA: Median DOR was NR after a median follow-up of 29 months</vt:lpstr>
      <vt:lpstr>Long-term clinical outcomes and correlative efficacy analyses in patients with R/R follicular lymphoma (FL) treated with tisagenlecleucel in the ELARA trial</vt:lpstr>
      <vt:lpstr>Presentazione standard di PowerPoint</vt:lpstr>
      <vt:lpstr>CAR T-cell therapy remain effective in patients with R/R B-cell NHL after bispecific antibodies exposure: results of a LYSA study based on the Descar-T registry</vt:lpstr>
      <vt:lpstr>CAR T-cell therapy remain effective in patients with R/R B-cell NHL after bispecific antibodies exposure: results of a LYSA study based on the Descar-T registry</vt:lpstr>
      <vt:lpstr>CAR T-cell therapy remain effective in patients with R/R B-cell NHL after bispecific antibodies exposure: results of a LYSA study based on the Descar-T registry</vt:lpstr>
      <vt:lpstr>Presentazione standard di PowerPoint</vt:lpstr>
      <vt:lpstr>A pilot study of axicabtagene ciloleucel (AXI-CEL) for the treatment of R/R primary and secondary central nervous system lymphoma (CNSL)</vt:lpstr>
      <vt:lpstr>A pilot study of axicabtagene ciloleucel (AXI-CEL) for the treatment of R/R primary and secondary central nervous system lymphoma (CNSL)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dayana stano</dc:creator>
  <cp:lastModifiedBy>Alberto Rossi</cp:lastModifiedBy>
  <cp:revision>1324</cp:revision>
  <dcterms:created xsi:type="dcterms:W3CDTF">2019-11-10T18:14:50Z</dcterms:created>
  <dcterms:modified xsi:type="dcterms:W3CDTF">2023-02-16T08:53:45Z</dcterms:modified>
</cp:coreProperties>
</file>